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59"/>
  </p:notesMasterIdLst>
  <p:sldIdLst>
    <p:sldId id="329" r:id="rId2"/>
    <p:sldId id="333" r:id="rId3"/>
    <p:sldId id="369" r:id="rId4"/>
    <p:sldId id="334" r:id="rId5"/>
    <p:sldId id="335" r:id="rId6"/>
    <p:sldId id="336" r:id="rId7"/>
    <p:sldId id="337" r:id="rId8"/>
    <p:sldId id="338" r:id="rId9"/>
    <p:sldId id="339" r:id="rId10"/>
    <p:sldId id="340" r:id="rId11"/>
    <p:sldId id="341" r:id="rId12"/>
    <p:sldId id="342" r:id="rId13"/>
    <p:sldId id="343" r:id="rId14"/>
    <p:sldId id="365" r:id="rId15"/>
    <p:sldId id="370" r:id="rId16"/>
    <p:sldId id="372" r:id="rId17"/>
    <p:sldId id="373" r:id="rId18"/>
    <p:sldId id="374" r:id="rId19"/>
    <p:sldId id="375" r:id="rId20"/>
    <p:sldId id="376" r:id="rId21"/>
    <p:sldId id="265" r:id="rId22"/>
    <p:sldId id="377" r:id="rId23"/>
    <p:sldId id="378" r:id="rId24"/>
    <p:sldId id="379" r:id="rId25"/>
    <p:sldId id="380" r:id="rId26"/>
    <p:sldId id="381" r:id="rId27"/>
    <p:sldId id="382" r:id="rId28"/>
    <p:sldId id="383" r:id="rId29"/>
    <p:sldId id="384" r:id="rId30"/>
    <p:sldId id="389" r:id="rId31"/>
    <p:sldId id="391" r:id="rId32"/>
    <p:sldId id="390" r:id="rId33"/>
    <p:sldId id="371" r:id="rId34"/>
    <p:sldId id="366" r:id="rId35"/>
    <p:sldId id="367" r:id="rId36"/>
    <p:sldId id="368" r:id="rId37"/>
    <p:sldId id="388" r:id="rId38"/>
    <p:sldId id="386" r:id="rId39"/>
    <p:sldId id="273" r:id="rId40"/>
    <p:sldId id="274" r:id="rId41"/>
    <p:sldId id="387" r:id="rId42"/>
    <p:sldId id="277" r:id="rId43"/>
    <p:sldId id="278" r:id="rId44"/>
    <p:sldId id="279" r:id="rId45"/>
    <p:sldId id="280" r:id="rId46"/>
    <p:sldId id="281" r:id="rId47"/>
    <p:sldId id="282" r:id="rId48"/>
    <p:sldId id="283" r:id="rId49"/>
    <p:sldId id="284" r:id="rId50"/>
    <p:sldId id="285" r:id="rId51"/>
    <p:sldId id="286" r:id="rId52"/>
    <p:sldId id="287" r:id="rId53"/>
    <p:sldId id="292" r:id="rId54"/>
    <p:sldId id="293" r:id="rId55"/>
    <p:sldId id="294" r:id="rId56"/>
    <p:sldId id="295" r:id="rId57"/>
    <p:sldId id="296" r:id="rId58"/>
  </p:sldIdLst>
  <p:sldSz cx="9144000" cy="6858000" type="screen4x3"/>
  <p:notesSz cx="6761163" cy="9942513"/>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08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29837" cy="497126"/>
          </a:xfrm>
          <a:prstGeom prst="rect">
            <a:avLst/>
          </a:prstGeom>
        </p:spPr>
        <p:txBody>
          <a:bodyPr vert="horz" lIns="91010" tIns="45505" rIns="91010" bIns="45505" rtlCol="0"/>
          <a:lstStyle>
            <a:lvl1pPr algn="l">
              <a:defRPr sz="1200"/>
            </a:lvl1pPr>
          </a:lstStyle>
          <a:p>
            <a:endParaRPr lang="id-ID"/>
          </a:p>
        </p:txBody>
      </p:sp>
      <p:sp>
        <p:nvSpPr>
          <p:cNvPr id="3" name="Date Placeholder 2"/>
          <p:cNvSpPr>
            <a:spLocks noGrp="1"/>
          </p:cNvSpPr>
          <p:nvPr>
            <p:ph type="dt" idx="1"/>
          </p:nvPr>
        </p:nvSpPr>
        <p:spPr>
          <a:xfrm>
            <a:off x="3829762" y="1"/>
            <a:ext cx="2929837" cy="497126"/>
          </a:xfrm>
          <a:prstGeom prst="rect">
            <a:avLst/>
          </a:prstGeom>
        </p:spPr>
        <p:txBody>
          <a:bodyPr vert="horz" lIns="91010" tIns="45505" rIns="91010" bIns="45505" rtlCol="0"/>
          <a:lstStyle>
            <a:lvl1pPr algn="r">
              <a:defRPr sz="1200"/>
            </a:lvl1pPr>
          </a:lstStyle>
          <a:p>
            <a:fld id="{C91A89E4-897D-4459-9D4F-AC84CF62D7B7}" type="datetimeFigureOut">
              <a:rPr lang="id-ID" smtClean="0"/>
              <a:pPr/>
              <a:t>09/11/2014</a:t>
            </a:fld>
            <a:endParaRPr lang="id-ID"/>
          </a:p>
        </p:txBody>
      </p:sp>
      <p:sp>
        <p:nvSpPr>
          <p:cNvPr id="4" name="Slide Image Placeholder 3"/>
          <p:cNvSpPr>
            <a:spLocks noGrp="1" noRot="1" noChangeAspect="1"/>
          </p:cNvSpPr>
          <p:nvPr>
            <p:ph type="sldImg" idx="2"/>
          </p:nvPr>
        </p:nvSpPr>
        <p:spPr>
          <a:xfrm>
            <a:off x="895350" y="746125"/>
            <a:ext cx="4970463" cy="3729038"/>
          </a:xfrm>
          <a:prstGeom prst="rect">
            <a:avLst/>
          </a:prstGeom>
          <a:noFill/>
          <a:ln w="12700">
            <a:solidFill>
              <a:prstClr val="black"/>
            </a:solidFill>
          </a:ln>
        </p:spPr>
        <p:txBody>
          <a:bodyPr vert="horz" lIns="91010" tIns="45505" rIns="91010" bIns="45505" rtlCol="0" anchor="ctr"/>
          <a:lstStyle/>
          <a:p>
            <a:endParaRPr lang="id-ID"/>
          </a:p>
        </p:txBody>
      </p:sp>
      <p:sp>
        <p:nvSpPr>
          <p:cNvPr id="5" name="Notes Placeholder 4"/>
          <p:cNvSpPr>
            <a:spLocks noGrp="1"/>
          </p:cNvSpPr>
          <p:nvPr>
            <p:ph type="body" sz="quarter" idx="3"/>
          </p:nvPr>
        </p:nvSpPr>
        <p:spPr>
          <a:xfrm>
            <a:off x="676117" y="4722695"/>
            <a:ext cx="5408930" cy="4474131"/>
          </a:xfrm>
          <a:prstGeom prst="rect">
            <a:avLst/>
          </a:prstGeom>
        </p:spPr>
        <p:txBody>
          <a:bodyPr vert="horz" lIns="91010" tIns="45505" rIns="91010" bIns="4550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9443662"/>
            <a:ext cx="2929837" cy="497126"/>
          </a:xfrm>
          <a:prstGeom prst="rect">
            <a:avLst/>
          </a:prstGeom>
        </p:spPr>
        <p:txBody>
          <a:bodyPr vert="horz" lIns="91010" tIns="45505" rIns="91010" bIns="45505" rtlCol="0" anchor="b"/>
          <a:lstStyle>
            <a:lvl1pPr algn="l">
              <a:defRPr sz="1200"/>
            </a:lvl1pPr>
          </a:lstStyle>
          <a:p>
            <a:endParaRPr lang="id-ID"/>
          </a:p>
        </p:txBody>
      </p:sp>
      <p:sp>
        <p:nvSpPr>
          <p:cNvPr id="7" name="Slide Number Placeholder 6"/>
          <p:cNvSpPr>
            <a:spLocks noGrp="1"/>
          </p:cNvSpPr>
          <p:nvPr>
            <p:ph type="sldNum" sz="quarter" idx="5"/>
          </p:nvPr>
        </p:nvSpPr>
        <p:spPr>
          <a:xfrm>
            <a:off x="3829762" y="9443662"/>
            <a:ext cx="2929837" cy="497126"/>
          </a:xfrm>
          <a:prstGeom prst="rect">
            <a:avLst/>
          </a:prstGeom>
        </p:spPr>
        <p:txBody>
          <a:bodyPr vert="horz" lIns="91010" tIns="45505" rIns="91010" bIns="45505" rtlCol="0" anchor="b"/>
          <a:lstStyle>
            <a:lvl1pPr algn="r">
              <a:defRPr sz="1200"/>
            </a:lvl1pPr>
          </a:lstStyle>
          <a:p>
            <a:fld id="{6CC3148D-3E70-4044-923B-CB2FA4063C61}" type="slidenum">
              <a:rPr lang="id-ID" smtClean="0"/>
              <a:pPr/>
              <a:t>‹#›</a:t>
            </a:fld>
            <a:endParaRPr lang="id-ID"/>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latin typeface="Calibri" pitchFamily="34" charset="0"/>
            </a:endParaRPr>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22E6A80-7AD3-48B0-A39C-64E0FBA5FA18}" type="datetime1">
              <a:rPr lang="id-ID" smtClean="0"/>
              <a:pPr/>
              <a:t>09/11/2014</a:t>
            </a:fld>
            <a:endParaRPr lang="id-ID"/>
          </a:p>
        </p:txBody>
      </p:sp>
      <p:sp>
        <p:nvSpPr>
          <p:cNvPr id="17" name="Footer Placeholder 16"/>
          <p:cNvSpPr>
            <a:spLocks noGrp="1"/>
          </p:cNvSpPr>
          <p:nvPr>
            <p:ph type="ftr" sz="quarter" idx="11"/>
          </p:nvPr>
        </p:nvSpPr>
        <p:spPr/>
        <p:txBody>
          <a:bodyPr/>
          <a:lstStyle/>
          <a:p>
            <a:endParaRPr lang="id-ID"/>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E3FC2A4-3D22-49F8-8435-A7A702B78892}" type="slidenum">
              <a:rPr lang="id-ID" smtClean="0"/>
              <a:pPr/>
              <a:t>‹#›</a:t>
            </a:fld>
            <a:endParaRPr lang="id-ID"/>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C91BC97-E147-490C-88EC-7F732F687854}" type="datetime1">
              <a:rPr lang="id-ID" smtClean="0"/>
              <a:pPr/>
              <a:t>09/11/2014</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3FC2A4-3D22-49F8-8435-A7A702B78892}" type="slidenum">
              <a:rPr lang="id-ID" smtClean="0"/>
              <a:pPr/>
              <a:t>‹#›</a:t>
            </a:fld>
            <a:endParaRPr lang="id-ID"/>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latin typeface="Calibri" pitchFamily="34" charset="0"/>
            </a:endParaRPr>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D13BCF7-A083-4BB3-AB93-CAD6E2C442FE}" type="datetime1">
              <a:rPr lang="id-ID" smtClean="0"/>
              <a:pPr/>
              <a:t>09/11/2014</a:t>
            </a:fld>
            <a:endParaRPr lang="id-ID"/>
          </a:p>
        </p:txBody>
      </p:sp>
      <p:sp>
        <p:nvSpPr>
          <p:cNvPr id="5" name="Footer Placeholder 4"/>
          <p:cNvSpPr>
            <a:spLocks noGrp="1"/>
          </p:cNvSpPr>
          <p:nvPr>
            <p:ph type="ftr" sz="quarter" idx="11"/>
          </p:nvPr>
        </p:nvSpPr>
        <p:spPr>
          <a:xfrm>
            <a:off x="800100" y="6172200"/>
            <a:ext cx="4000500" cy="457200"/>
          </a:xfrm>
        </p:spPr>
        <p:txBody>
          <a:bodyPr/>
          <a:lstStyle/>
          <a:p>
            <a:endParaRPr lang="id-ID"/>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6" name="Slide Number Placeholder 5"/>
          <p:cNvSpPr>
            <a:spLocks noGrp="1"/>
          </p:cNvSpPr>
          <p:nvPr>
            <p:ph type="sldNum" sz="quarter" idx="12"/>
          </p:nvPr>
        </p:nvSpPr>
        <p:spPr>
          <a:xfrm>
            <a:off x="146304" y="6208776"/>
            <a:ext cx="457200" cy="457200"/>
          </a:xfrm>
        </p:spPr>
        <p:txBody>
          <a:bodyPr/>
          <a:lstStyle/>
          <a:p>
            <a:fld id="{4E3FC2A4-3D22-49F8-8435-A7A702B78892}"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388BA05-EE1F-4502-9D97-A2BC394CC74F}" type="datetime1">
              <a:rPr lang="id-ID" smtClean="0"/>
              <a:pPr/>
              <a:t>09/11/2014</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E3FC2A4-3D22-49F8-8435-A7A702B78892}" type="slidenum">
              <a:rPr lang="id-ID" smtClean="0"/>
              <a:pPr/>
              <a:t>‹#›</a:t>
            </a:fld>
            <a:endParaRPr lang="id-ID"/>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Calibri" pitchFamily="34" charset="0"/>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Calibri" pitchFamily="34" charset="0"/>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dirty="0" smtClean="0"/>
              <a:t>Click to edit Master text styles</a:t>
            </a:r>
          </a:p>
        </p:txBody>
      </p:sp>
      <p:sp>
        <p:nvSpPr>
          <p:cNvPr id="7" name="Date Placeholder 6"/>
          <p:cNvSpPr>
            <a:spLocks noGrp="1"/>
          </p:cNvSpPr>
          <p:nvPr>
            <p:ph type="dt" sz="half" idx="10"/>
          </p:nvPr>
        </p:nvSpPr>
        <p:spPr/>
        <p:txBody>
          <a:bodyPr/>
          <a:lstStyle/>
          <a:p>
            <a:fld id="{A2DFFAA9-2439-4804-B187-A4FDDFD7C947}" type="datetime1">
              <a:rPr lang="id-ID" smtClean="0"/>
              <a:pPr/>
              <a:t>09/11/2014</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E3FC2A4-3D22-49F8-8435-A7A702B78892}" type="slidenum">
              <a:rPr lang="id-ID" smtClean="0"/>
              <a:pPr/>
              <a:t>‹#›</a:t>
            </a:fld>
            <a:endParaRPr lang="id-ID"/>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5736F9F-04E2-4A44-B7B0-B5AB7C2096CB}" type="datetime1">
              <a:rPr lang="id-ID" smtClean="0"/>
              <a:pPr/>
              <a:t>09/11/2014</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E3FC2A4-3D22-49F8-8435-A7A702B78892}"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C8B908-4426-4116-846F-B70CE9CB3F31}" type="datetime1">
              <a:rPr lang="id-ID" smtClean="0"/>
              <a:pPr/>
              <a:t>09/11/2014</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E3FC2A4-3D22-49F8-8435-A7A702B78892}"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0AC4072-54FE-4045-A53D-51E48FEA8DD1}" type="datetime1">
              <a:rPr lang="id-ID" smtClean="0"/>
              <a:pPr/>
              <a:t>09/11/2014</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E3FC2A4-3D22-49F8-8435-A7A702B78892}" type="slidenum">
              <a:rPr lang="id-ID" smtClean="0"/>
              <a:pPr/>
              <a:t>‹#›</a:t>
            </a:fld>
            <a:endParaRPr lang="id-ID"/>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C61A3FA-67FE-4E09-9AC7-F989E539E445}" type="datetime1">
              <a:rPr lang="id-ID" smtClean="0"/>
              <a:pPr/>
              <a:t>09/11/2014</a:t>
            </a:fld>
            <a:endParaRPr lang="id-ID"/>
          </a:p>
        </p:txBody>
      </p:sp>
      <p:sp>
        <p:nvSpPr>
          <p:cNvPr id="6" name="Footer Placeholder 5"/>
          <p:cNvSpPr>
            <a:spLocks noGrp="1"/>
          </p:cNvSpPr>
          <p:nvPr>
            <p:ph type="ftr" sz="quarter" idx="11"/>
          </p:nvPr>
        </p:nvSpPr>
        <p:spPr>
          <a:xfrm>
            <a:off x="914400" y="6172200"/>
            <a:ext cx="3886200" cy="457200"/>
          </a:xfrm>
        </p:spPr>
        <p:txBody>
          <a:bodyPr/>
          <a:lstStyle/>
          <a:p>
            <a:endParaRPr lang="id-ID"/>
          </a:p>
        </p:txBody>
      </p:sp>
      <p:sp>
        <p:nvSpPr>
          <p:cNvPr id="7" name="Slide Number Placeholder 6"/>
          <p:cNvSpPr>
            <a:spLocks noGrp="1"/>
          </p:cNvSpPr>
          <p:nvPr>
            <p:ph type="sldNum" sz="quarter" idx="12"/>
          </p:nvPr>
        </p:nvSpPr>
        <p:spPr>
          <a:xfrm>
            <a:off x="146304" y="6208776"/>
            <a:ext cx="457200" cy="457200"/>
          </a:xfrm>
        </p:spPr>
        <p:txBody>
          <a:bodyPr/>
          <a:lstStyle/>
          <a:p>
            <a:fld id="{4E3FC2A4-3D22-49F8-8435-A7A702B78892}" type="slidenum">
              <a:rPr lang="id-ID" smtClean="0"/>
              <a:pPr/>
              <a:t>‹#›</a:t>
            </a:fld>
            <a:endParaRPr lang="id-ID"/>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42ADE54-5B0B-44D5-AD73-EAEDD37419F4}" type="datetime1">
              <a:rPr lang="id-ID" smtClean="0"/>
              <a:pPr/>
              <a:t>09/11/2014</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3FC2A4-3D22-49F8-8435-A7A702B78892}"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7E1ACCC-A635-4323-B013-0DB6D64A0CF6}" type="datetime1">
              <a:rPr lang="id-ID" smtClean="0"/>
              <a:pPr/>
              <a:t>09/11/2014</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E3FC2A4-3D22-49F8-8435-A7A702B78892}" type="slidenum">
              <a:rPr lang="id-ID" smtClean="0"/>
              <a:pPr/>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id-ID"/>
          </a:p>
        </p:txBody>
      </p:sp>
      <p:sp>
        <p:nvSpPr>
          <p:cNvPr id="3" name="SmartArt Placeholder 2"/>
          <p:cNvSpPr>
            <a:spLocks noGrp="1"/>
          </p:cNvSpPr>
          <p:nvPr>
            <p:ph type="dgm" idx="1"/>
          </p:nvPr>
        </p:nvSpPr>
        <p:spPr>
          <a:xfrm>
            <a:off x="457200" y="1600200"/>
            <a:ext cx="8229600" cy="4525963"/>
          </a:xfrm>
        </p:spPr>
        <p:txBody>
          <a:bodyPr/>
          <a:lstStyle/>
          <a:p>
            <a:endParaRPr lang="id-ID"/>
          </a:p>
        </p:txBody>
      </p:sp>
      <p:sp>
        <p:nvSpPr>
          <p:cNvPr id="4" name="Date Placeholder 3"/>
          <p:cNvSpPr>
            <a:spLocks noGrp="1"/>
          </p:cNvSpPr>
          <p:nvPr>
            <p:ph type="dt" sz="half" idx="10"/>
          </p:nvPr>
        </p:nvSpPr>
        <p:spPr>
          <a:xfrm>
            <a:off x="457200" y="6245225"/>
            <a:ext cx="2133600" cy="476250"/>
          </a:xfrm>
        </p:spPr>
        <p:txBody>
          <a:bodyPr/>
          <a:lstStyle>
            <a:lvl1pPr>
              <a:defRPr/>
            </a:lvl1pPr>
          </a:lstStyle>
          <a:p>
            <a:fld id="{8B2D940E-826C-4987-8B78-0A5673C092BD}" type="datetime1">
              <a:rPr lang="id-ID" smtClean="0"/>
              <a:pPr/>
              <a:t>09/11/2014</a:t>
            </a:fld>
            <a:endParaRPr 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536E9D15-9667-4044-BD01-14FD52E53B89}"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latin typeface="Calibri" pitchFamily="34" charset="0"/>
            </a:endParaRPr>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latin typeface="Calibri" pitchFamily="34" charset="0"/>
            </a:endParaRPr>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Calibri" pitchFamily="34" charset="0"/>
              </a:defRPr>
            </a:lvl1pPr>
          </a:lstStyle>
          <a:p>
            <a:fld id="{F91B01EB-C3EA-43E6-A6F9-26D725456708}" type="datetime1">
              <a:rPr lang="id-ID" smtClean="0"/>
              <a:pPr/>
              <a:t>09/11/2014</a:t>
            </a:fld>
            <a:endParaRPr lang="id-ID"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Calibri" pitchFamily="34" charset="0"/>
              </a:defRPr>
            </a:lvl1pPr>
          </a:lstStyle>
          <a:p>
            <a:endParaRPr lang="id-ID" dirty="0"/>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Calibri" pitchFamily="34" charset="0"/>
                <a:ea typeface="+mj-ea"/>
                <a:cs typeface="+mj-cs"/>
              </a:defRPr>
            </a:lvl1pPr>
          </a:lstStyle>
          <a:p>
            <a:fld id="{4E3FC2A4-3D22-49F8-8435-A7A702B78892}" type="slidenum">
              <a:rPr lang="id-ID" smtClean="0"/>
              <a:pPr/>
              <a:t>‹#›</a:t>
            </a:fld>
            <a:endParaRPr lang="id-ID" dirty="0"/>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Lst>
  <p:hf hdr="0" ftr="0" dt="0"/>
  <p:txStyles>
    <p:titleStyle>
      <a:lvl1pPr algn="l" rtl="0" eaLnBrk="1" latinLnBrk="0" hangingPunct="1">
        <a:spcBef>
          <a:spcPct val="0"/>
        </a:spcBef>
        <a:buNone/>
        <a:defRPr kumimoji="0" sz="4000" kern="1200">
          <a:solidFill>
            <a:schemeClr val="tx2"/>
          </a:solidFill>
          <a:latin typeface="Calibri" pitchFamily="34" charset="0"/>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Calibri" pitchFamily="34" charset="0"/>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Calibri" pitchFamily="34" charset="0"/>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Calibri" pitchFamily="34" charset="0"/>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Calibri" pitchFamily="34" charset="0"/>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Calibri" pitchFamily="34" charset="0"/>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slide" Target="slide4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295400" y="3786190"/>
            <a:ext cx="6400800" cy="1014410"/>
          </a:xfrm>
        </p:spPr>
        <p:txBody>
          <a:bodyPr/>
          <a:lstStyle/>
          <a:p>
            <a:r>
              <a:rPr lang="id-ID" dirty="0" smtClean="0">
                <a:solidFill>
                  <a:schemeClr val="tx1"/>
                </a:solidFill>
              </a:rPr>
              <a:t>Noordiati, SST., MPH</a:t>
            </a:r>
            <a:endParaRPr lang="id-ID" dirty="0">
              <a:solidFill>
                <a:schemeClr val="tx1"/>
              </a:solidFill>
            </a:endParaRPr>
          </a:p>
        </p:txBody>
      </p:sp>
      <p:sp>
        <p:nvSpPr>
          <p:cNvPr id="3" name="Title 2"/>
          <p:cNvSpPr>
            <a:spLocks noGrp="1"/>
          </p:cNvSpPr>
          <p:nvPr>
            <p:ph type="ctrTitle"/>
          </p:nvPr>
        </p:nvSpPr>
        <p:spPr/>
        <p:txBody>
          <a:bodyPr>
            <a:normAutofit/>
          </a:bodyPr>
          <a:lstStyle/>
          <a:p>
            <a:r>
              <a:rPr lang="id-ID" sz="4800" b="1" dirty="0" smtClean="0"/>
              <a:t>NEONATUS RISIKO TINGGI</a:t>
            </a:r>
            <a:endParaRPr lang="id-ID" sz="4800" b="1"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1</a:t>
            </a:fld>
            <a:endParaRPr lang="id-ID"/>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rgbClr val="FF0000"/>
                </a:solidFill>
              </a:rPr>
              <a:t>Pokok Bahasan</a:t>
            </a:r>
            <a:endParaRPr lang="id-ID" b="1" dirty="0">
              <a:solidFill>
                <a:srgbClr val="FF0000"/>
              </a:solidFill>
            </a:endParaRPr>
          </a:p>
        </p:txBody>
      </p:sp>
      <p:sp>
        <p:nvSpPr>
          <p:cNvPr id="3" name="Content Placeholder 2"/>
          <p:cNvSpPr>
            <a:spLocks noGrp="1"/>
          </p:cNvSpPr>
          <p:nvPr>
            <p:ph sz="quarter" idx="1"/>
          </p:nvPr>
        </p:nvSpPr>
        <p:spPr>
          <a:xfrm>
            <a:off x="914400" y="1785926"/>
            <a:ext cx="7772400" cy="4233874"/>
          </a:xfrm>
        </p:spPr>
        <p:txBody>
          <a:bodyPr/>
          <a:lstStyle/>
          <a:p>
            <a:pPr marL="514350" indent="-514350">
              <a:buAutoNum type="arabicPeriod"/>
            </a:pPr>
            <a:r>
              <a:rPr lang="id-ID" dirty="0" smtClean="0"/>
              <a:t>BBLR</a:t>
            </a:r>
          </a:p>
          <a:p>
            <a:pPr marL="514350" indent="-514350">
              <a:buAutoNum type="arabicPeriod"/>
            </a:pPr>
            <a:r>
              <a:rPr lang="id-ID" dirty="0" smtClean="0"/>
              <a:t>Asfiksia Neonatorum</a:t>
            </a:r>
          </a:p>
          <a:p>
            <a:pPr marL="514350" indent="-514350">
              <a:buAutoNum type="arabicPeriod"/>
            </a:pPr>
            <a:r>
              <a:rPr lang="id-ID" dirty="0" smtClean="0"/>
              <a:t>Ikterus</a:t>
            </a:r>
          </a:p>
          <a:p>
            <a:pPr marL="514350" indent="-514350">
              <a:buAutoNum type="arabicPeriod"/>
            </a:pPr>
            <a:r>
              <a:rPr lang="id-ID" dirty="0" smtClean="0"/>
              <a:t>Perdarahan Tali Pusat</a:t>
            </a:r>
          </a:p>
          <a:p>
            <a:pPr marL="514350" indent="-514350">
              <a:buAutoNum type="arabicPeriod"/>
            </a:pPr>
            <a:r>
              <a:rPr lang="id-ID" dirty="0" smtClean="0"/>
              <a:t>Kejang</a:t>
            </a:r>
            <a:endParaRPr lang="id-ID"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2</a:t>
            </a:fld>
            <a:endParaRPr lang="id-ID"/>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id-ID" sz="5400" b="1" dirty="0" smtClean="0">
                <a:solidFill>
                  <a:srgbClr val="FF0000"/>
                </a:solidFill>
              </a:rPr>
              <a:t>1. BBLR</a:t>
            </a:r>
            <a:endParaRPr lang="id-ID" sz="5400" b="1" dirty="0">
              <a:solidFill>
                <a:srgbClr val="FF0000"/>
              </a:solidFill>
            </a:endParaRPr>
          </a:p>
        </p:txBody>
      </p:sp>
      <p:sp>
        <p:nvSpPr>
          <p:cNvPr id="5" name="Text Placeholder 4"/>
          <p:cNvSpPr>
            <a:spLocks noGrp="1"/>
          </p:cNvSpPr>
          <p:nvPr>
            <p:ph type="body" idx="1"/>
          </p:nvPr>
        </p:nvSpPr>
        <p:spPr/>
        <p:txBody>
          <a:bodyPr/>
          <a:lstStyle/>
          <a:p>
            <a:endParaRPr lang="id-ID"/>
          </a:p>
        </p:txBody>
      </p:sp>
      <p:sp>
        <p:nvSpPr>
          <p:cNvPr id="6" name="Slide Number Placeholder 5"/>
          <p:cNvSpPr>
            <a:spLocks noGrp="1"/>
          </p:cNvSpPr>
          <p:nvPr>
            <p:ph type="sldNum" sz="quarter" idx="12"/>
          </p:nvPr>
        </p:nvSpPr>
        <p:spPr/>
        <p:txBody>
          <a:bodyPr/>
          <a:lstStyle/>
          <a:p>
            <a:fld id="{4E3FC2A4-3D22-49F8-8435-A7A702B78892}" type="slidenum">
              <a:rPr lang="id-ID" smtClean="0"/>
              <a:pPr/>
              <a:t>3</a:t>
            </a:fld>
            <a:endParaRPr lang="id-ID"/>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b="1" dirty="0" err="1">
                <a:solidFill>
                  <a:srgbClr val="FF0000"/>
                </a:solidFill>
              </a:rPr>
              <a:t>Batasan</a:t>
            </a:r>
            <a:r>
              <a:rPr lang="en-US" b="1" dirty="0">
                <a:solidFill>
                  <a:srgbClr val="FF0000"/>
                </a:solidFill>
              </a:rPr>
              <a:t> BBLR</a:t>
            </a:r>
          </a:p>
        </p:txBody>
      </p:sp>
      <p:sp>
        <p:nvSpPr>
          <p:cNvPr id="10243" name="Rectangle 3"/>
          <p:cNvSpPr>
            <a:spLocks noGrp="1" noChangeArrowheads="1"/>
          </p:cNvSpPr>
          <p:nvPr>
            <p:ph sz="quarter" idx="1"/>
          </p:nvPr>
        </p:nvSpPr>
        <p:spPr>
          <a:xfrm>
            <a:off x="642910" y="1714488"/>
            <a:ext cx="7772400" cy="4429124"/>
          </a:xfrm>
        </p:spPr>
        <p:txBody>
          <a:bodyPr/>
          <a:lstStyle/>
          <a:p>
            <a:r>
              <a:rPr lang="sv-SE" dirty="0"/>
              <a:t>Bayi yang lahir dengan berat lahir &lt; 2.500 gram tanpa memandang masa </a:t>
            </a:r>
            <a:r>
              <a:rPr lang="sv-SE" dirty="0" smtClean="0"/>
              <a:t>kehamilan</a:t>
            </a:r>
            <a:r>
              <a:rPr lang="id-ID" dirty="0" smtClean="0"/>
              <a:t>.</a:t>
            </a:r>
          </a:p>
          <a:p>
            <a:r>
              <a:rPr lang="sv-SE" dirty="0" smtClean="0"/>
              <a:t>Berat </a:t>
            </a:r>
            <a:r>
              <a:rPr lang="sv-SE" dirty="0"/>
              <a:t>lahir adalah berat bayi yang ditimbang dalam 1 jam setelah </a:t>
            </a:r>
            <a:r>
              <a:rPr lang="sv-SE" dirty="0" smtClean="0"/>
              <a:t>lahir</a:t>
            </a:r>
            <a:endParaRPr lang="id-ID" dirty="0" smtClean="0"/>
          </a:p>
          <a:p>
            <a:r>
              <a:rPr lang="de-DE" dirty="0" smtClean="0"/>
              <a:t>Untuk </a:t>
            </a:r>
            <a:r>
              <a:rPr lang="de-DE" dirty="0"/>
              <a:t>keperluan bidan di desa berat lahir ditimbang dalam 24 jam pertama setelah lahir</a:t>
            </a:r>
            <a:endParaRPr lang="en-US"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4</a:t>
            </a:fld>
            <a:endParaRPr lang="id-ID"/>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3800" b="1" dirty="0" err="1">
                <a:solidFill>
                  <a:srgbClr val="FF0000"/>
                </a:solidFill>
              </a:rPr>
              <a:t>Faktor-faktor</a:t>
            </a:r>
            <a:r>
              <a:rPr lang="en-US" sz="3800" b="1" dirty="0">
                <a:solidFill>
                  <a:srgbClr val="FF0000"/>
                </a:solidFill>
              </a:rPr>
              <a:t> yang </a:t>
            </a:r>
            <a:r>
              <a:rPr lang="en-US" sz="3800" b="1" dirty="0" err="1">
                <a:solidFill>
                  <a:srgbClr val="FF0000"/>
                </a:solidFill>
              </a:rPr>
              <a:t>berhub</a:t>
            </a:r>
            <a:r>
              <a:rPr lang="en-US" sz="3800" b="1" dirty="0">
                <a:solidFill>
                  <a:srgbClr val="FF0000"/>
                </a:solidFill>
              </a:rPr>
              <a:t>. </a:t>
            </a:r>
            <a:r>
              <a:rPr lang="en-US" sz="3800" b="1" dirty="0" err="1">
                <a:solidFill>
                  <a:srgbClr val="FF0000"/>
                </a:solidFill>
              </a:rPr>
              <a:t>Dgn</a:t>
            </a:r>
            <a:r>
              <a:rPr lang="en-US" sz="3800" b="1" dirty="0">
                <a:solidFill>
                  <a:srgbClr val="FF0000"/>
                </a:solidFill>
              </a:rPr>
              <a:t> BBLR</a:t>
            </a:r>
          </a:p>
        </p:txBody>
      </p:sp>
      <p:sp>
        <p:nvSpPr>
          <p:cNvPr id="11267" name="Rectangle 3"/>
          <p:cNvSpPr>
            <a:spLocks noGrp="1" noChangeArrowheads="1"/>
          </p:cNvSpPr>
          <p:nvPr>
            <p:ph sz="quarter" idx="1"/>
          </p:nvPr>
        </p:nvSpPr>
        <p:spPr>
          <a:xfrm>
            <a:off x="914400" y="2071678"/>
            <a:ext cx="7772400" cy="3948122"/>
          </a:xfrm>
        </p:spPr>
        <p:txBody>
          <a:bodyPr/>
          <a:lstStyle/>
          <a:p>
            <a:pPr>
              <a:lnSpc>
                <a:spcPct val="90000"/>
              </a:lnSpc>
            </a:pPr>
            <a:r>
              <a:rPr lang="en-US" dirty="0" err="1"/>
              <a:t>Umur</a:t>
            </a:r>
            <a:r>
              <a:rPr lang="en-US" dirty="0"/>
              <a:t> </a:t>
            </a:r>
            <a:r>
              <a:rPr lang="en-US" dirty="0" err="1"/>
              <a:t>ibu</a:t>
            </a:r>
            <a:r>
              <a:rPr lang="en-US" dirty="0"/>
              <a:t> &lt;</a:t>
            </a:r>
            <a:r>
              <a:rPr lang="fi-FI" dirty="0"/>
              <a:t> 20 tahun atau &gt; 35 tahun</a:t>
            </a:r>
          </a:p>
          <a:p>
            <a:pPr>
              <a:lnSpc>
                <a:spcPct val="90000"/>
              </a:lnSpc>
            </a:pPr>
            <a:r>
              <a:rPr lang="fi-FI" sz="2400" dirty="0" smtClean="0"/>
              <a:t> </a:t>
            </a:r>
            <a:r>
              <a:rPr lang="fi-FI" dirty="0"/>
              <a:t>Jarak kehamilan &lt; 1 tahun</a:t>
            </a:r>
          </a:p>
          <a:p>
            <a:pPr>
              <a:lnSpc>
                <a:spcPct val="90000"/>
              </a:lnSpc>
            </a:pPr>
            <a:r>
              <a:rPr lang="en-US" sz="2400" dirty="0" smtClean="0"/>
              <a:t> </a:t>
            </a:r>
            <a:r>
              <a:rPr lang="en-US" sz="2400" dirty="0" err="1"/>
              <a:t>Ibu</a:t>
            </a:r>
            <a:r>
              <a:rPr lang="en-US" sz="2400" dirty="0"/>
              <a:t> </a:t>
            </a:r>
            <a:r>
              <a:rPr lang="en-US" sz="2400" dirty="0" err="1"/>
              <a:t>dengan</a:t>
            </a:r>
            <a:r>
              <a:rPr lang="en-US" sz="2400" dirty="0"/>
              <a:t> </a:t>
            </a:r>
            <a:r>
              <a:rPr lang="en-US" sz="2400" dirty="0" err="1"/>
              <a:t>keadaan</a:t>
            </a:r>
            <a:r>
              <a:rPr lang="en-US" sz="2400" dirty="0"/>
              <a:t>:</a:t>
            </a:r>
          </a:p>
          <a:p>
            <a:pPr lvl="1">
              <a:lnSpc>
                <a:spcPct val="90000"/>
              </a:lnSpc>
            </a:pPr>
            <a:r>
              <a:rPr lang="en-US" sz="2200" dirty="0" err="1" smtClean="0"/>
              <a:t>Mempunyai</a:t>
            </a:r>
            <a:r>
              <a:rPr lang="en-US" sz="2200" dirty="0" smtClean="0"/>
              <a:t> </a:t>
            </a:r>
            <a:r>
              <a:rPr lang="en-US" sz="2200" dirty="0"/>
              <a:t>BBLR </a:t>
            </a:r>
            <a:r>
              <a:rPr lang="en-US" sz="2200" dirty="0" err="1"/>
              <a:t>sebelumnya</a:t>
            </a:r>
            <a:endParaRPr lang="en-US" sz="2200" dirty="0"/>
          </a:p>
          <a:p>
            <a:pPr lvl="1">
              <a:lnSpc>
                <a:spcPct val="90000"/>
              </a:lnSpc>
            </a:pPr>
            <a:r>
              <a:rPr lang="en-US" sz="2200" dirty="0" err="1"/>
              <a:t>Melakukan</a:t>
            </a:r>
            <a:r>
              <a:rPr lang="en-US" sz="2200" dirty="0"/>
              <a:t> </a:t>
            </a:r>
            <a:r>
              <a:rPr lang="en-US" sz="2200" dirty="0" err="1"/>
              <a:t>pekerjaan</a:t>
            </a:r>
            <a:r>
              <a:rPr lang="en-US" sz="2200" dirty="0"/>
              <a:t> </a:t>
            </a:r>
            <a:r>
              <a:rPr lang="en-US" sz="2200" dirty="0" err="1"/>
              <a:t>fisik</a:t>
            </a:r>
            <a:r>
              <a:rPr lang="en-US" sz="2200" dirty="0"/>
              <a:t> </a:t>
            </a:r>
            <a:r>
              <a:rPr lang="en-US" sz="2200" dirty="0" err="1"/>
              <a:t>beberapa</a:t>
            </a:r>
            <a:r>
              <a:rPr lang="en-US" sz="2200" dirty="0"/>
              <a:t> jam </a:t>
            </a:r>
            <a:r>
              <a:rPr lang="en-US" sz="2200" dirty="0" err="1"/>
              <a:t>tanpa</a:t>
            </a:r>
            <a:r>
              <a:rPr lang="en-US" sz="2200" dirty="0"/>
              <a:t> </a:t>
            </a:r>
            <a:r>
              <a:rPr lang="en-US" sz="2200" dirty="0" err="1"/>
              <a:t>istirahat</a:t>
            </a:r>
            <a:endParaRPr lang="en-US" sz="2200" dirty="0"/>
          </a:p>
          <a:p>
            <a:pPr lvl="1">
              <a:lnSpc>
                <a:spcPct val="90000"/>
              </a:lnSpc>
            </a:pPr>
            <a:r>
              <a:rPr lang="en-US" sz="2200" dirty="0" err="1"/>
              <a:t>Sangat</a:t>
            </a:r>
            <a:r>
              <a:rPr lang="en-US" sz="2200" dirty="0"/>
              <a:t> </a:t>
            </a:r>
            <a:r>
              <a:rPr lang="en-US" sz="2200" dirty="0" err="1"/>
              <a:t>miskin</a:t>
            </a:r>
            <a:endParaRPr lang="en-US" sz="2200" dirty="0"/>
          </a:p>
          <a:p>
            <a:pPr lvl="1">
              <a:lnSpc>
                <a:spcPct val="90000"/>
              </a:lnSpc>
            </a:pPr>
            <a:r>
              <a:rPr lang="en-US" sz="2200" dirty="0" err="1"/>
              <a:t>Kurang</a:t>
            </a:r>
            <a:r>
              <a:rPr lang="en-US" sz="2200" dirty="0"/>
              <a:t> </a:t>
            </a:r>
            <a:r>
              <a:rPr lang="en-US" sz="2200" dirty="0" err="1"/>
              <a:t>gizi</a:t>
            </a:r>
            <a:endParaRPr lang="en-US" sz="2200" dirty="0"/>
          </a:p>
          <a:p>
            <a:pPr lvl="1">
              <a:lnSpc>
                <a:spcPct val="90000"/>
              </a:lnSpc>
            </a:pPr>
            <a:r>
              <a:rPr lang="en-US" sz="2200" dirty="0" err="1"/>
              <a:t>Perokok</a:t>
            </a:r>
            <a:r>
              <a:rPr lang="en-US" sz="2200" dirty="0"/>
              <a:t>, </a:t>
            </a:r>
            <a:r>
              <a:rPr lang="en-US" sz="2200" dirty="0" err="1"/>
              <a:t>pengguna</a:t>
            </a:r>
            <a:r>
              <a:rPr lang="en-US" sz="2200" dirty="0"/>
              <a:t> </a:t>
            </a:r>
            <a:r>
              <a:rPr lang="en-US" sz="2200" dirty="0" err="1"/>
              <a:t>obat</a:t>
            </a:r>
            <a:r>
              <a:rPr lang="en-US" sz="2200" dirty="0"/>
              <a:t> </a:t>
            </a:r>
            <a:r>
              <a:rPr lang="en-US" sz="2200" dirty="0" err="1"/>
              <a:t>terlarang</a:t>
            </a:r>
            <a:r>
              <a:rPr lang="en-US" sz="2200" dirty="0"/>
              <a:t>, </a:t>
            </a:r>
            <a:r>
              <a:rPr lang="en-US" sz="2200" dirty="0" err="1"/>
              <a:t>alkohol</a:t>
            </a:r>
            <a:endParaRPr lang="en-US" sz="2200"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5</a:t>
            </a:fld>
            <a:endParaRPr lang="id-ID"/>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t>Lanjutan</a:t>
            </a:r>
          </a:p>
        </p:txBody>
      </p:sp>
      <p:sp>
        <p:nvSpPr>
          <p:cNvPr id="12291" name="Rectangle 3"/>
          <p:cNvSpPr>
            <a:spLocks noGrp="1" noChangeArrowheads="1"/>
          </p:cNvSpPr>
          <p:nvPr>
            <p:ph sz="quarter" idx="1"/>
          </p:nvPr>
        </p:nvSpPr>
        <p:spPr/>
        <p:txBody>
          <a:bodyPr/>
          <a:lstStyle/>
          <a:p>
            <a:r>
              <a:rPr lang="en-US" sz="2400"/>
              <a:t>Ibu hamil dengan:</a:t>
            </a:r>
          </a:p>
          <a:p>
            <a:pPr lvl="1"/>
            <a:r>
              <a:rPr lang="en-US"/>
              <a:t>Anemia berat</a:t>
            </a:r>
          </a:p>
          <a:p>
            <a:pPr lvl="1"/>
            <a:r>
              <a:rPr lang="en-US"/>
              <a:t>Pre eklampsia atau hipertensi</a:t>
            </a:r>
          </a:p>
          <a:p>
            <a:pPr lvl="1"/>
            <a:r>
              <a:rPr lang="en-US"/>
              <a:t>Infeksi selama kehamilan</a:t>
            </a:r>
          </a:p>
          <a:p>
            <a:pPr lvl="1"/>
            <a:r>
              <a:rPr lang="en-US"/>
              <a:t>Kehamilan ganda</a:t>
            </a:r>
          </a:p>
          <a:p>
            <a:pPr>
              <a:buFont typeface="Wingdings" pitchFamily="2" charset="2"/>
              <a:buNone/>
            </a:pPr>
            <a:endParaRPr lang="en-US" sz="2400"/>
          </a:p>
          <a:p>
            <a:r>
              <a:rPr lang="en-US" sz="2400"/>
              <a:t>Bayi dengan:</a:t>
            </a:r>
            <a:endParaRPr lang="fi-FI" sz="2400"/>
          </a:p>
          <a:p>
            <a:pPr lvl="1"/>
            <a:r>
              <a:rPr lang="fi-FI"/>
              <a:t>Cacat bawaan</a:t>
            </a:r>
            <a:endParaRPr lang="en-US"/>
          </a:p>
          <a:p>
            <a:pPr lvl="1"/>
            <a:r>
              <a:rPr lang="en-US"/>
              <a:t>Infeksi selama dalam kandungan</a:t>
            </a:r>
          </a:p>
        </p:txBody>
      </p:sp>
      <p:sp>
        <p:nvSpPr>
          <p:cNvPr id="4" name="Slide Number Placeholder 3"/>
          <p:cNvSpPr>
            <a:spLocks noGrp="1"/>
          </p:cNvSpPr>
          <p:nvPr>
            <p:ph type="sldNum" sz="quarter" idx="12"/>
          </p:nvPr>
        </p:nvSpPr>
        <p:spPr/>
        <p:txBody>
          <a:bodyPr/>
          <a:lstStyle/>
          <a:p>
            <a:fld id="{4E3FC2A4-3D22-49F8-8435-A7A702B78892}" type="slidenum">
              <a:rPr lang="id-ID" smtClean="0"/>
              <a:pPr/>
              <a:t>6</a:t>
            </a:fld>
            <a:endParaRPr lang="id-ID"/>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t>Klasifikasi BBLR</a:t>
            </a:r>
          </a:p>
        </p:txBody>
      </p:sp>
      <p:sp>
        <p:nvSpPr>
          <p:cNvPr id="6147" name="Rectangle 3"/>
          <p:cNvSpPr>
            <a:spLocks noGrp="1" noChangeArrowheads="1"/>
          </p:cNvSpPr>
          <p:nvPr>
            <p:ph sz="quarter" idx="1"/>
          </p:nvPr>
        </p:nvSpPr>
        <p:spPr/>
        <p:txBody>
          <a:bodyPr/>
          <a:lstStyle/>
          <a:p>
            <a:pPr>
              <a:lnSpc>
                <a:spcPct val="90000"/>
              </a:lnSpc>
            </a:pPr>
            <a:r>
              <a:rPr lang="sv-SE" dirty="0"/>
              <a:t>BBLR terdiri dari :</a:t>
            </a:r>
          </a:p>
          <a:p>
            <a:pPr lvl="1">
              <a:lnSpc>
                <a:spcPct val="90000"/>
              </a:lnSpc>
            </a:pPr>
            <a:r>
              <a:rPr lang="sv-SE" dirty="0"/>
              <a:t>BBLR kurang bulan</a:t>
            </a:r>
          </a:p>
          <a:p>
            <a:pPr lvl="1">
              <a:lnSpc>
                <a:spcPct val="90000"/>
              </a:lnSpc>
            </a:pPr>
            <a:r>
              <a:rPr lang="sv-SE" dirty="0"/>
              <a:t>BBLR cukup bulan</a:t>
            </a:r>
          </a:p>
          <a:p>
            <a:pPr lvl="1">
              <a:lnSpc>
                <a:spcPct val="90000"/>
              </a:lnSpc>
            </a:pPr>
            <a:r>
              <a:rPr lang="sv-SE" dirty="0"/>
              <a:t>BBLR lebih bulan </a:t>
            </a:r>
          </a:p>
          <a:p>
            <a:pPr lvl="1">
              <a:lnSpc>
                <a:spcPct val="90000"/>
              </a:lnSpc>
              <a:buFont typeface="Wingdings" pitchFamily="2" charset="2"/>
              <a:buNone/>
            </a:pPr>
            <a:endParaRPr lang="sv-SE" dirty="0"/>
          </a:p>
          <a:p>
            <a:pPr>
              <a:lnSpc>
                <a:spcPct val="90000"/>
              </a:lnSpc>
            </a:pPr>
            <a:endParaRPr lang="sv-SE" dirty="0"/>
          </a:p>
          <a:p>
            <a:pPr>
              <a:lnSpc>
                <a:spcPct val="90000"/>
              </a:lnSpc>
            </a:pPr>
            <a:r>
              <a:rPr lang="sv-SE" dirty="0"/>
              <a:t>BBLR kurang bulan, khususnya bila kehamilan &lt; </a:t>
            </a:r>
            <a:r>
              <a:rPr lang="sv-SE" dirty="0" smtClean="0"/>
              <a:t>3</a:t>
            </a:r>
            <a:r>
              <a:rPr lang="id-ID" dirty="0" smtClean="0"/>
              <a:t>7</a:t>
            </a:r>
            <a:r>
              <a:rPr lang="sv-SE" dirty="0" smtClean="0"/>
              <a:t> </a:t>
            </a:r>
            <a:r>
              <a:rPr lang="sv-SE" dirty="0"/>
              <a:t>minggu, umumnya mengalami penyulit seperti gangguan napas, ikterus, infeksi, dll.</a:t>
            </a:r>
            <a:endParaRPr lang="en-US"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7</a:t>
            </a:fld>
            <a:endParaRPr lang="id-ID"/>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t>Lanjutan</a:t>
            </a:r>
          </a:p>
        </p:txBody>
      </p:sp>
      <p:sp>
        <p:nvSpPr>
          <p:cNvPr id="7171" name="Rectangle 3"/>
          <p:cNvSpPr>
            <a:spLocks noGrp="1" noChangeArrowheads="1"/>
          </p:cNvSpPr>
          <p:nvPr>
            <p:ph sz="quarter" idx="1"/>
          </p:nvPr>
        </p:nvSpPr>
        <p:spPr/>
        <p:txBody>
          <a:bodyPr>
            <a:normAutofit/>
          </a:bodyPr>
          <a:lstStyle/>
          <a:p>
            <a:pPr>
              <a:lnSpc>
                <a:spcPct val="90000"/>
              </a:lnSpc>
              <a:buFont typeface="Wingdings" pitchFamily="2" charset="2"/>
              <a:buNone/>
            </a:pPr>
            <a:r>
              <a:rPr lang="en-GB" sz="3200"/>
              <a:t>BBLR cukup bulan atau lebih bulan</a:t>
            </a:r>
          </a:p>
          <a:p>
            <a:pPr>
              <a:lnSpc>
                <a:spcPct val="90000"/>
              </a:lnSpc>
              <a:buFont typeface="Wingdings" pitchFamily="2" charset="2"/>
              <a:buNone/>
            </a:pPr>
            <a:endParaRPr lang="en-GB" sz="1000"/>
          </a:p>
          <a:p>
            <a:pPr lvl="1">
              <a:lnSpc>
                <a:spcPct val="90000"/>
              </a:lnSpc>
            </a:pPr>
            <a:r>
              <a:rPr lang="en-GB"/>
              <a:t>Umumnya memiliki organ tubuh matur sehingga perawatan kurang bermasalah. </a:t>
            </a:r>
          </a:p>
          <a:p>
            <a:pPr lvl="1">
              <a:lnSpc>
                <a:spcPct val="90000"/>
              </a:lnSpc>
            </a:pPr>
            <a:endParaRPr lang="en-GB"/>
          </a:p>
          <a:p>
            <a:pPr lvl="1">
              <a:lnSpc>
                <a:spcPct val="90000"/>
              </a:lnSpc>
            </a:pPr>
            <a:r>
              <a:rPr lang="en-GB"/>
              <a:t>Hanya membutuhkan kehangatan, nutrisi dan pencegahan infeksi. </a:t>
            </a:r>
          </a:p>
          <a:p>
            <a:pPr lvl="1">
              <a:lnSpc>
                <a:spcPct val="90000"/>
              </a:lnSpc>
            </a:pPr>
            <a:endParaRPr lang="en-GB"/>
          </a:p>
          <a:p>
            <a:pPr lvl="1">
              <a:lnSpc>
                <a:spcPct val="90000"/>
              </a:lnSpc>
            </a:pPr>
            <a:r>
              <a:rPr lang="en-GB"/>
              <a:t>Ketiga kebutuhan tersebut di atas dapat dipenuhi dengan perawatan teknologi tepat guna di rumah oleh orang tuanya.</a:t>
            </a:r>
            <a:endParaRPr lang="id-ID"/>
          </a:p>
          <a:p>
            <a:pPr>
              <a:lnSpc>
                <a:spcPct val="90000"/>
              </a:lnSpc>
            </a:pPr>
            <a:endParaRPr lang="en-US"/>
          </a:p>
        </p:txBody>
      </p:sp>
      <p:sp>
        <p:nvSpPr>
          <p:cNvPr id="4" name="Slide Number Placeholder 3"/>
          <p:cNvSpPr>
            <a:spLocks noGrp="1"/>
          </p:cNvSpPr>
          <p:nvPr>
            <p:ph type="sldNum" sz="quarter" idx="12"/>
          </p:nvPr>
        </p:nvSpPr>
        <p:spPr/>
        <p:txBody>
          <a:bodyPr/>
          <a:lstStyle/>
          <a:p>
            <a:fld id="{4E3FC2A4-3D22-49F8-8435-A7A702B78892}" type="slidenum">
              <a:rPr lang="id-ID" smtClean="0"/>
              <a:pPr/>
              <a:t>8</a:t>
            </a:fld>
            <a:endParaRPr lang="id-ID"/>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b="1" dirty="0" err="1">
                <a:solidFill>
                  <a:schemeClr val="tx1"/>
                </a:solidFill>
              </a:rPr>
              <a:t>Asuhan</a:t>
            </a:r>
            <a:r>
              <a:rPr lang="en-US" b="1" dirty="0">
                <a:solidFill>
                  <a:schemeClr val="tx1"/>
                </a:solidFill>
              </a:rPr>
              <a:t> BBLR yang </a:t>
            </a:r>
            <a:r>
              <a:rPr lang="en-US" b="1" dirty="0" err="1">
                <a:solidFill>
                  <a:schemeClr val="tx1"/>
                </a:solidFill>
              </a:rPr>
              <a:t>Tepat</a:t>
            </a:r>
            <a:r>
              <a:rPr lang="en-US" b="1" dirty="0">
                <a:solidFill>
                  <a:schemeClr val="tx1"/>
                </a:solidFill>
              </a:rPr>
              <a:t> </a:t>
            </a:r>
            <a:r>
              <a:rPr lang="en-US" b="1" dirty="0" err="1">
                <a:solidFill>
                  <a:schemeClr val="tx1"/>
                </a:solidFill>
              </a:rPr>
              <a:t>Guna</a:t>
            </a:r>
            <a:r>
              <a:rPr lang="en-US" b="1" dirty="0">
                <a:solidFill>
                  <a:schemeClr val="tx1"/>
                </a:solidFill>
              </a:rPr>
              <a:t> </a:t>
            </a:r>
          </a:p>
        </p:txBody>
      </p:sp>
      <p:sp>
        <p:nvSpPr>
          <p:cNvPr id="9219" name="Rectangle 3"/>
          <p:cNvSpPr>
            <a:spLocks noGrp="1" noChangeArrowheads="1"/>
          </p:cNvSpPr>
          <p:nvPr>
            <p:ph sz="quarter" idx="1"/>
          </p:nvPr>
        </p:nvSpPr>
        <p:spPr>
          <a:xfrm>
            <a:off x="914400" y="1785926"/>
            <a:ext cx="7772400" cy="4233874"/>
          </a:xfrm>
        </p:spPr>
        <p:txBody>
          <a:bodyPr/>
          <a:lstStyle/>
          <a:p>
            <a:pPr marL="609600" indent="-609600">
              <a:buFont typeface="Wingdings" pitchFamily="2" charset="2"/>
              <a:buNone/>
            </a:pPr>
            <a:r>
              <a:rPr lang="en-US" dirty="0"/>
              <a:t>A.  </a:t>
            </a:r>
            <a:r>
              <a:rPr lang="en-US" dirty="0" err="1"/>
              <a:t>Perawatan</a:t>
            </a:r>
            <a:r>
              <a:rPr lang="en-US" dirty="0"/>
              <a:t> </a:t>
            </a:r>
            <a:r>
              <a:rPr lang="en-US" dirty="0" err="1"/>
              <a:t>Metode</a:t>
            </a:r>
            <a:r>
              <a:rPr lang="en-US" dirty="0"/>
              <a:t> </a:t>
            </a:r>
            <a:r>
              <a:rPr lang="en-US" dirty="0" err="1"/>
              <a:t>Kangguru</a:t>
            </a:r>
            <a:r>
              <a:rPr lang="en-US" dirty="0"/>
              <a:t> : PMK</a:t>
            </a:r>
          </a:p>
          <a:p>
            <a:pPr marL="609600" indent="-609600">
              <a:buFont typeface="Wingdings" pitchFamily="2" charset="2"/>
              <a:buNone/>
            </a:pPr>
            <a:r>
              <a:rPr lang="en-US" dirty="0"/>
              <a:t>B.  </a:t>
            </a:r>
            <a:r>
              <a:rPr lang="en-US" dirty="0" err="1"/>
              <a:t>Pemberian</a:t>
            </a:r>
            <a:r>
              <a:rPr lang="en-US" dirty="0"/>
              <a:t> ASI </a:t>
            </a:r>
            <a:r>
              <a:rPr lang="en-US" dirty="0" err="1"/>
              <a:t>Dini</a:t>
            </a:r>
            <a:r>
              <a:rPr lang="en-US" dirty="0"/>
              <a:t> </a:t>
            </a:r>
            <a:r>
              <a:rPr lang="en-US" dirty="0" err="1"/>
              <a:t>dan</a:t>
            </a:r>
            <a:r>
              <a:rPr lang="en-US" dirty="0"/>
              <a:t> </a:t>
            </a:r>
            <a:r>
              <a:rPr lang="en-US" dirty="0" err="1"/>
              <a:t>Eksklusif</a:t>
            </a:r>
            <a:endParaRPr lang="en-US" dirty="0"/>
          </a:p>
          <a:p>
            <a:pPr marL="609600" indent="-609600">
              <a:buFont typeface="Wingdings" pitchFamily="2" charset="2"/>
              <a:buNone/>
            </a:pPr>
            <a:r>
              <a:rPr lang="en-US" dirty="0"/>
              <a:t>C.  </a:t>
            </a:r>
            <a:r>
              <a:rPr lang="en-US" dirty="0" err="1"/>
              <a:t>Pencegahan</a:t>
            </a:r>
            <a:r>
              <a:rPr lang="en-US" dirty="0"/>
              <a:t> </a:t>
            </a:r>
            <a:r>
              <a:rPr lang="en-US" dirty="0" err="1"/>
              <a:t>Infeksi</a:t>
            </a:r>
            <a:endParaRPr lang="en-US" dirty="0"/>
          </a:p>
          <a:p>
            <a:pPr marL="609600" indent="-609600">
              <a:buFont typeface="Wingdings" pitchFamily="2" charset="2"/>
              <a:buNone/>
            </a:pPr>
            <a:r>
              <a:rPr lang="en-US" dirty="0"/>
              <a:t>D.  </a:t>
            </a:r>
            <a:r>
              <a:rPr lang="en-US" dirty="0" err="1"/>
              <a:t>Pemberian</a:t>
            </a:r>
            <a:r>
              <a:rPr lang="en-US" dirty="0"/>
              <a:t> </a:t>
            </a:r>
            <a:r>
              <a:rPr lang="en-US" dirty="0" err="1"/>
              <a:t>Imunisasi</a:t>
            </a:r>
            <a:endParaRPr lang="en-US" dirty="0"/>
          </a:p>
          <a:p>
            <a:pPr marL="360363" indent="-360363">
              <a:buFont typeface="Wingdings" pitchFamily="2" charset="2"/>
              <a:buNone/>
            </a:pPr>
            <a:r>
              <a:rPr lang="en-US" dirty="0"/>
              <a:t>E.  </a:t>
            </a:r>
            <a:r>
              <a:rPr lang="en-US" dirty="0" err="1"/>
              <a:t>Pemantauan</a:t>
            </a:r>
            <a:r>
              <a:rPr lang="en-US" dirty="0"/>
              <a:t> </a:t>
            </a:r>
            <a:r>
              <a:rPr lang="en-US" dirty="0" err="1"/>
              <a:t>tanda</a:t>
            </a:r>
            <a:r>
              <a:rPr lang="en-US" dirty="0"/>
              <a:t> </a:t>
            </a:r>
            <a:r>
              <a:rPr lang="en-US" dirty="0" err="1"/>
              <a:t>bahaya</a:t>
            </a:r>
            <a:r>
              <a:rPr lang="en-US" dirty="0"/>
              <a:t> &amp; </a:t>
            </a:r>
            <a:r>
              <a:rPr lang="en-US" dirty="0" err="1"/>
              <a:t>persiapan</a:t>
            </a:r>
            <a:r>
              <a:rPr lang="en-US" dirty="0"/>
              <a:t> </a:t>
            </a:r>
            <a:r>
              <a:rPr lang="en-US" dirty="0" err="1"/>
              <a:t>pra</a:t>
            </a:r>
            <a:r>
              <a:rPr lang="en-US" dirty="0"/>
              <a:t> </a:t>
            </a:r>
            <a:r>
              <a:rPr lang="en-US" dirty="0" err="1"/>
              <a:t>rujukan</a:t>
            </a:r>
            <a:r>
              <a:rPr lang="en-US" dirty="0"/>
              <a:t> </a:t>
            </a:r>
            <a:r>
              <a:rPr lang="en-US" dirty="0" err="1"/>
              <a:t>bila</a:t>
            </a:r>
            <a:r>
              <a:rPr lang="en-US" dirty="0"/>
              <a:t> </a:t>
            </a:r>
            <a:r>
              <a:rPr lang="en-US" dirty="0" err="1"/>
              <a:t>perlu</a:t>
            </a:r>
            <a:endParaRPr lang="en-US"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9</a:t>
            </a:fld>
            <a:endParaRPr lang="id-ID"/>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743075" y="277813"/>
            <a:ext cx="6943725" cy="1143000"/>
          </a:xfrm>
        </p:spPr>
        <p:txBody>
          <a:bodyPr/>
          <a:lstStyle/>
          <a:p>
            <a:r>
              <a:rPr lang="en-US" sz="3900" b="1"/>
              <a:t>Posisi Perawatan BBLR</a:t>
            </a:r>
          </a:p>
        </p:txBody>
      </p:sp>
      <p:pic>
        <p:nvPicPr>
          <p:cNvPr id="16387" name="Picture 3"/>
          <p:cNvPicPr>
            <a:picLocks noChangeAspect="1" noChangeArrowheads="1"/>
          </p:cNvPicPr>
          <p:nvPr/>
        </p:nvPicPr>
        <p:blipFill>
          <a:blip r:embed="rId2"/>
          <a:srcRect/>
          <a:stretch>
            <a:fillRect/>
          </a:stretch>
        </p:blipFill>
        <p:spPr bwMode="auto">
          <a:xfrm>
            <a:off x="2159000" y="2079625"/>
            <a:ext cx="4938713" cy="4302125"/>
          </a:xfrm>
          <a:prstGeom prst="rect">
            <a:avLst/>
          </a:prstGeom>
          <a:noFill/>
          <a:ln w="9525">
            <a:noFill/>
            <a:miter lim="800000"/>
            <a:headEnd/>
            <a:tailEnd/>
          </a:ln>
          <a:effectLst/>
        </p:spPr>
      </p:pic>
      <p:sp>
        <p:nvSpPr>
          <p:cNvPr id="16388" name="Rectangle 4"/>
          <p:cNvSpPr>
            <a:spLocks noChangeArrowheads="1"/>
          </p:cNvSpPr>
          <p:nvPr/>
        </p:nvSpPr>
        <p:spPr bwMode="auto">
          <a:xfrm>
            <a:off x="4932363" y="3500438"/>
            <a:ext cx="2160587" cy="685800"/>
          </a:xfrm>
          <a:prstGeom prst="rect">
            <a:avLst/>
          </a:prstGeom>
          <a:solidFill>
            <a:schemeClr val="bg1"/>
          </a:solidFill>
          <a:ln w="9525">
            <a:solidFill>
              <a:schemeClr val="bg1"/>
            </a:solidFill>
            <a:miter lim="800000"/>
            <a:headEnd/>
            <a:tailEnd/>
          </a:ln>
          <a:effectLst/>
        </p:spPr>
        <p:txBody>
          <a:bodyPr wrap="none" anchor="ctr"/>
          <a:lstStyle/>
          <a:p>
            <a:r>
              <a:rPr lang="en-US" sz="2000" b="1" dirty="0" err="1">
                <a:latin typeface="Calibri" pitchFamily="34" charset="0"/>
              </a:rPr>
              <a:t>Kepala</a:t>
            </a:r>
            <a:r>
              <a:rPr lang="en-US" sz="2000" b="1" dirty="0">
                <a:latin typeface="Calibri" pitchFamily="34" charset="0"/>
              </a:rPr>
              <a:t> </a:t>
            </a:r>
            <a:r>
              <a:rPr lang="en-US" sz="2000" b="1" dirty="0" err="1">
                <a:latin typeface="Calibri" pitchFamily="34" charset="0"/>
              </a:rPr>
              <a:t>menoleh</a:t>
            </a:r>
            <a:r>
              <a:rPr lang="en-US" sz="2000" b="1" dirty="0">
                <a:latin typeface="Calibri" pitchFamily="34" charset="0"/>
              </a:rPr>
              <a:t> </a:t>
            </a:r>
          </a:p>
          <a:p>
            <a:r>
              <a:rPr lang="en-US" sz="2000" b="1" dirty="0" err="1">
                <a:latin typeface="Calibri" pitchFamily="34" charset="0"/>
              </a:rPr>
              <a:t>Ke</a:t>
            </a:r>
            <a:r>
              <a:rPr lang="en-US" sz="2000" b="1" dirty="0">
                <a:latin typeface="Calibri" pitchFamily="34" charset="0"/>
              </a:rPr>
              <a:t> </a:t>
            </a:r>
            <a:r>
              <a:rPr lang="en-US" sz="2000" b="1" dirty="0" err="1">
                <a:latin typeface="Calibri" pitchFamily="34" charset="0"/>
              </a:rPr>
              <a:t>satu</a:t>
            </a:r>
            <a:r>
              <a:rPr lang="en-US" sz="2000" b="1" dirty="0">
                <a:latin typeface="Calibri" pitchFamily="34" charset="0"/>
              </a:rPr>
              <a:t> </a:t>
            </a:r>
            <a:r>
              <a:rPr lang="en-US" sz="2000" b="1" dirty="0" err="1">
                <a:latin typeface="Calibri" pitchFamily="34" charset="0"/>
              </a:rPr>
              <a:t>sisi</a:t>
            </a:r>
            <a:endParaRPr lang="en-US" dirty="0">
              <a:latin typeface="Calibri" pitchFamily="34" charset="0"/>
            </a:endParaRPr>
          </a:p>
        </p:txBody>
      </p:sp>
      <p:sp>
        <p:nvSpPr>
          <p:cNvPr id="16389" name="Rectangle 5"/>
          <p:cNvSpPr>
            <a:spLocks noChangeArrowheads="1"/>
          </p:cNvSpPr>
          <p:nvPr/>
        </p:nvSpPr>
        <p:spPr bwMode="auto">
          <a:xfrm>
            <a:off x="5364163" y="5622925"/>
            <a:ext cx="1728787" cy="614363"/>
          </a:xfrm>
          <a:prstGeom prst="rect">
            <a:avLst/>
          </a:prstGeom>
          <a:solidFill>
            <a:schemeClr val="bg1"/>
          </a:solidFill>
          <a:ln w="9525">
            <a:solidFill>
              <a:schemeClr val="bg1"/>
            </a:solidFill>
            <a:miter lim="800000"/>
            <a:headEnd/>
            <a:tailEnd/>
          </a:ln>
          <a:effectLst/>
        </p:spPr>
        <p:txBody>
          <a:bodyPr wrap="none" anchor="ctr"/>
          <a:lstStyle/>
          <a:p>
            <a:r>
              <a:rPr lang="en-US" sz="2000" b="1" dirty="0" err="1">
                <a:latin typeface="Calibri" pitchFamily="34" charset="0"/>
              </a:rPr>
              <a:t>Posisi</a:t>
            </a:r>
            <a:endParaRPr lang="en-US" sz="2000" b="1" dirty="0">
              <a:latin typeface="Calibri" pitchFamily="34" charset="0"/>
            </a:endParaRPr>
          </a:p>
          <a:p>
            <a:r>
              <a:rPr lang="en-US" sz="2000" b="1" dirty="0">
                <a:latin typeface="Calibri" pitchFamily="34" charset="0"/>
              </a:rPr>
              <a:t>“Kaki </a:t>
            </a:r>
            <a:r>
              <a:rPr lang="en-US" sz="2000" b="1" dirty="0" err="1">
                <a:latin typeface="Calibri" pitchFamily="34" charset="0"/>
              </a:rPr>
              <a:t>kodok</a:t>
            </a:r>
            <a:r>
              <a:rPr lang="en-US" sz="2000" b="1" dirty="0">
                <a:latin typeface="Calibri" pitchFamily="34" charset="0"/>
              </a:rPr>
              <a:t>”</a:t>
            </a:r>
          </a:p>
        </p:txBody>
      </p:sp>
      <p:sp>
        <p:nvSpPr>
          <p:cNvPr id="16390" name="Rectangle 6"/>
          <p:cNvSpPr>
            <a:spLocks noChangeArrowheads="1"/>
          </p:cNvSpPr>
          <p:nvPr/>
        </p:nvSpPr>
        <p:spPr bwMode="auto">
          <a:xfrm>
            <a:off x="1476375" y="2133600"/>
            <a:ext cx="2016125" cy="685800"/>
          </a:xfrm>
          <a:prstGeom prst="rect">
            <a:avLst/>
          </a:prstGeom>
          <a:solidFill>
            <a:schemeClr val="bg1"/>
          </a:solidFill>
          <a:ln w="9525">
            <a:solidFill>
              <a:schemeClr val="bg1"/>
            </a:solidFill>
            <a:miter lim="800000"/>
            <a:headEnd/>
            <a:tailEnd/>
          </a:ln>
          <a:effectLst/>
        </p:spPr>
        <p:txBody>
          <a:bodyPr wrap="none" anchor="ctr"/>
          <a:lstStyle/>
          <a:p>
            <a:r>
              <a:rPr lang="en-US" sz="2400" b="1" dirty="0" err="1">
                <a:latin typeface="Calibri" pitchFamily="34" charset="0"/>
              </a:rPr>
              <a:t>Bayi</a:t>
            </a:r>
            <a:r>
              <a:rPr lang="en-US" sz="2400" b="1" dirty="0">
                <a:latin typeface="Calibri" pitchFamily="34" charset="0"/>
              </a:rPr>
              <a:t> </a:t>
            </a:r>
            <a:r>
              <a:rPr lang="en-US" sz="2400" b="1" dirty="0" err="1">
                <a:latin typeface="Calibri" pitchFamily="34" charset="0"/>
              </a:rPr>
              <a:t>diantara</a:t>
            </a:r>
            <a:endParaRPr lang="en-US" sz="2400" b="1" dirty="0">
              <a:latin typeface="Calibri" pitchFamily="34" charset="0"/>
            </a:endParaRPr>
          </a:p>
          <a:p>
            <a:r>
              <a:rPr lang="en-US" sz="2400" b="1" dirty="0" err="1">
                <a:latin typeface="Calibri" pitchFamily="34" charset="0"/>
              </a:rPr>
              <a:t>payudara</a:t>
            </a:r>
            <a:r>
              <a:rPr lang="en-US" sz="2400" b="1" dirty="0">
                <a:latin typeface="Calibri" pitchFamily="34" charset="0"/>
              </a:rPr>
              <a:t> </a:t>
            </a:r>
            <a:r>
              <a:rPr lang="en-US" sz="2400" b="1" dirty="0" err="1">
                <a:latin typeface="Calibri" pitchFamily="34" charset="0"/>
              </a:rPr>
              <a:t>ibu</a:t>
            </a:r>
            <a:endParaRPr lang="en-US" sz="2400" b="1" dirty="0">
              <a:latin typeface="Calibri" pitchFamily="34" charset="0"/>
            </a:endParaRPr>
          </a:p>
        </p:txBody>
      </p:sp>
      <p:sp>
        <p:nvSpPr>
          <p:cNvPr id="7" name="Slide Number Placeholder 6"/>
          <p:cNvSpPr>
            <a:spLocks noGrp="1"/>
          </p:cNvSpPr>
          <p:nvPr>
            <p:ph type="sldNum" sz="quarter" idx="12"/>
          </p:nvPr>
        </p:nvSpPr>
        <p:spPr/>
        <p:txBody>
          <a:bodyPr/>
          <a:lstStyle/>
          <a:p>
            <a:fld id="{4E3FC2A4-3D22-49F8-8435-A7A702B78892}" type="slidenum">
              <a:rPr lang="id-ID" smtClean="0"/>
              <a:pPr/>
              <a:t>10</a:t>
            </a:fld>
            <a:endParaRPr lang="id-ID"/>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b="1" dirty="0">
                <a:solidFill>
                  <a:schemeClr val="tx1"/>
                </a:solidFill>
              </a:rPr>
              <a:t>B. </a:t>
            </a:r>
            <a:r>
              <a:rPr lang="en-US" b="1" dirty="0" err="1">
                <a:solidFill>
                  <a:schemeClr val="tx1"/>
                </a:solidFill>
              </a:rPr>
              <a:t>Pemberian</a:t>
            </a:r>
            <a:r>
              <a:rPr lang="en-US" b="1" dirty="0">
                <a:solidFill>
                  <a:schemeClr val="tx1"/>
                </a:solidFill>
              </a:rPr>
              <a:t> ASI</a:t>
            </a:r>
          </a:p>
        </p:txBody>
      </p:sp>
      <p:sp>
        <p:nvSpPr>
          <p:cNvPr id="17411" name="Rectangle 3"/>
          <p:cNvSpPr>
            <a:spLocks noGrp="1" noChangeArrowheads="1"/>
          </p:cNvSpPr>
          <p:nvPr>
            <p:ph sz="quarter" idx="1"/>
          </p:nvPr>
        </p:nvSpPr>
        <p:spPr>
          <a:xfrm>
            <a:off x="914400" y="1643050"/>
            <a:ext cx="7772400" cy="4376750"/>
          </a:xfrm>
        </p:spPr>
        <p:txBody>
          <a:bodyPr/>
          <a:lstStyle/>
          <a:p>
            <a:pPr>
              <a:lnSpc>
                <a:spcPct val="90000"/>
              </a:lnSpc>
            </a:pPr>
            <a:r>
              <a:rPr lang="en-US" dirty="0"/>
              <a:t>ASI </a:t>
            </a:r>
            <a:r>
              <a:rPr lang="en-US" dirty="0" err="1"/>
              <a:t>adalah</a:t>
            </a:r>
            <a:r>
              <a:rPr lang="en-US" dirty="0"/>
              <a:t> </a:t>
            </a:r>
            <a:r>
              <a:rPr lang="en-US" dirty="0" err="1"/>
              <a:t>makanan</a:t>
            </a:r>
            <a:r>
              <a:rPr lang="en-US" dirty="0"/>
              <a:t> </a:t>
            </a:r>
            <a:r>
              <a:rPr lang="en-US" dirty="0" err="1"/>
              <a:t>sempurna</a:t>
            </a:r>
            <a:r>
              <a:rPr lang="en-US" dirty="0"/>
              <a:t> </a:t>
            </a:r>
            <a:r>
              <a:rPr lang="en-US" dirty="0" err="1"/>
              <a:t>untuk</a:t>
            </a:r>
            <a:r>
              <a:rPr lang="en-US" dirty="0"/>
              <a:t> </a:t>
            </a:r>
            <a:r>
              <a:rPr lang="en-US" dirty="0" err="1"/>
              <a:t>semua</a:t>
            </a:r>
            <a:r>
              <a:rPr lang="en-US" dirty="0"/>
              <a:t> </a:t>
            </a:r>
            <a:r>
              <a:rPr lang="en-US" dirty="0" err="1"/>
              <a:t>bayi</a:t>
            </a:r>
            <a:r>
              <a:rPr lang="en-US" dirty="0"/>
              <a:t> (</a:t>
            </a:r>
            <a:r>
              <a:rPr lang="en-US" dirty="0" err="1"/>
              <a:t>sesuai</a:t>
            </a:r>
            <a:r>
              <a:rPr lang="en-US" dirty="0"/>
              <a:t> </a:t>
            </a:r>
            <a:r>
              <a:rPr lang="en-US" dirty="0" err="1"/>
              <a:t>usia</a:t>
            </a:r>
            <a:r>
              <a:rPr lang="en-US" dirty="0"/>
              <a:t>)</a:t>
            </a:r>
          </a:p>
          <a:p>
            <a:pPr>
              <a:lnSpc>
                <a:spcPct val="90000"/>
              </a:lnSpc>
            </a:pPr>
            <a:r>
              <a:rPr lang="en-US" dirty="0" err="1"/>
              <a:t>ASi</a:t>
            </a:r>
            <a:r>
              <a:rPr lang="en-US" dirty="0"/>
              <a:t> </a:t>
            </a:r>
            <a:r>
              <a:rPr lang="en-US" dirty="0" err="1"/>
              <a:t>eksklusif</a:t>
            </a:r>
            <a:r>
              <a:rPr lang="en-US" dirty="0"/>
              <a:t> </a:t>
            </a:r>
            <a:r>
              <a:rPr lang="en-US" dirty="0" err="1"/>
              <a:t>dan</a:t>
            </a:r>
            <a:r>
              <a:rPr lang="en-US" dirty="0"/>
              <a:t> </a:t>
            </a:r>
            <a:r>
              <a:rPr lang="en-US" dirty="0" err="1"/>
              <a:t>tidak</a:t>
            </a:r>
            <a:r>
              <a:rPr lang="en-US" dirty="0"/>
              <a:t> </a:t>
            </a:r>
            <a:r>
              <a:rPr lang="en-US" dirty="0" err="1"/>
              <a:t>dibatasi</a:t>
            </a:r>
            <a:r>
              <a:rPr lang="en-US" dirty="0"/>
              <a:t> </a:t>
            </a:r>
            <a:r>
              <a:rPr lang="en-US" dirty="0" err="1"/>
              <a:t>adalah</a:t>
            </a:r>
            <a:r>
              <a:rPr lang="en-US" dirty="0"/>
              <a:t> </a:t>
            </a:r>
            <a:r>
              <a:rPr lang="en-US" dirty="0" err="1"/>
              <a:t>bagian</a:t>
            </a:r>
            <a:r>
              <a:rPr lang="en-US" dirty="0"/>
              <a:t> </a:t>
            </a:r>
            <a:r>
              <a:rPr lang="en-US" dirty="0" err="1"/>
              <a:t>penting</a:t>
            </a:r>
            <a:r>
              <a:rPr lang="en-US" dirty="0"/>
              <a:t> </a:t>
            </a:r>
            <a:r>
              <a:rPr lang="en-US" dirty="0" err="1"/>
              <a:t>dari</a:t>
            </a:r>
            <a:r>
              <a:rPr lang="en-US" dirty="0"/>
              <a:t> PMK</a:t>
            </a:r>
          </a:p>
          <a:p>
            <a:pPr>
              <a:lnSpc>
                <a:spcPct val="90000"/>
              </a:lnSpc>
            </a:pPr>
            <a:r>
              <a:rPr lang="en-US" dirty="0"/>
              <a:t>BBLR </a:t>
            </a:r>
            <a:r>
              <a:rPr lang="en-US" dirty="0" err="1"/>
              <a:t>memerlukan</a:t>
            </a:r>
            <a:r>
              <a:rPr lang="en-US" dirty="0"/>
              <a:t> </a:t>
            </a:r>
            <a:r>
              <a:rPr lang="en-US" dirty="0" err="1"/>
              <a:t>minum</a:t>
            </a:r>
            <a:r>
              <a:rPr lang="en-US" dirty="0"/>
              <a:t> yang </a:t>
            </a:r>
            <a:r>
              <a:rPr lang="en-US" dirty="0" err="1"/>
              <a:t>cukup</a:t>
            </a:r>
            <a:r>
              <a:rPr lang="en-US" dirty="0"/>
              <a:t> </a:t>
            </a:r>
            <a:r>
              <a:rPr lang="en-US" dirty="0" err="1"/>
              <a:t>untuk</a:t>
            </a:r>
            <a:r>
              <a:rPr lang="en-US" dirty="0"/>
              <a:t> </a:t>
            </a:r>
            <a:r>
              <a:rPr lang="en-US" dirty="0" err="1"/>
              <a:t>pulih</a:t>
            </a:r>
            <a:r>
              <a:rPr lang="en-US" dirty="0"/>
              <a:t> </a:t>
            </a:r>
            <a:r>
              <a:rPr lang="en-US" dirty="0" err="1"/>
              <a:t>dari</a:t>
            </a:r>
            <a:r>
              <a:rPr lang="en-US" dirty="0"/>
              <a:t> </a:t>
            </a:r>
            <a:r>
              <a:rPr lang="en-US" dirty="0" err="1"/>
              <a:t>saat</a:t>
            </a:r>
            <a:r>
              <a:rPr lang="en-US" dirty="0"/>
              <a:t> </a:t>
            </a:r>
            <a:r>
              <a:rPr lang="en-US" dirty="0" err="1"/>
              <a:t>lahir</a:t>
            </a:r>
            <a:r>
              <a:rPr lang="en-US" dirty="0"/>
              <a:t> </a:t>
            </a:r>
            <a:r>
              <a:rPr lang="en-US" dirty="0" err="1"/>
              <a:t>dan</a:t>
            </a:r>
            <a:r>
              <a:rPr lang="en-US" dirty="0"/>
              <a:t> </a:t>
            </a:r>
            <a:r>
              <a:rPr lang="en-US" dirty="0" err="1"/>
              <a:t>untuk</a:t>
            </a:r>
            <a:r>
              <a:rPr lang="en-US" dirty="0"/>
              <a:t> </a:t>
            </a:r>
            <a:r>
              <a:rPr lang="en-US" dirty="0" err="1"/>
              <a:t>tumbuh,tetapi</a:t>
            </a:r>
            <a:r>
              <a:rPr lang="en-US" dirty="0"/>
              <a:t> </a:t>
            </a:r>
            <a:r>
              <a:rPr lang="en-US" dirty="0" err="1"/>
              <a:t>energi</a:t>
            </a:r>
            <a:r>
              <a:rPr lang="en-US" dirty="0"/>
              <a:t> </a:t>
            </a:r>
            <a:r>
              <a:rPr lang="en-US" dirty="0" err="1"/>
              <a:t>untuk</a:t>
            </a:r>
            <a:r>
              <a:rPr lang="en-US" dirty="0"/>
              <a:t> </a:t>
            </a:r>
            <a:r>
              <a:rPr lang="en-US" dirty="0" err="1"/>
              <a:t>menghisapnya</a:t>
            </a:r>
            <a:r>
              <a:rPr lang="en-US" dirty="0"/>
              <a:t> </a:t>
            </a:r>
            <a:r>
              <a:rPr lang="en-US" dirty="0" err="1"/>
              <a:t>cukup</a:t>
            </a:r>
            <a:r>
              <a:rPr lang="en-US" dirty="0"/>
              <a:t> </a:t>
            </a:r>
            <a:r>
              <a:rPr lang="en-US" dirty="0" err="1"/>
              <a:t>lemah</a:t>
            </a:r>
            <a:r>
              <a:rPr lang="en-US" dirty="0"/>
              <a:t>.</a:t>
            </a:r>
          </a:p>
          <a:p>
            <a:pPr>
              <a:lnSpc>
                <a:spcPct val="90000"/>
              </a:lnSpc>
            </a:pPr>
            <a:r>
              <a:rPr lang="en-US" dirty="0"/>
              <a:t>BBLR </a:t>
            </a:r>
            <a:r>
              <a:rPr lang="en-US" dirty="0" err="1"/>
              <a:t>butuh</a:t>
            </a:r>
            <a:r>
              <a:rPr lang="en-US" dirty="0"/>
              <a:t> </a:t>
            </a:r>
            <a:r>
              <a:rPr lang="en-US" dirty="0" err="1"/>
              <a:t>minum</a:t>
            </a:r>
            <a:r>
              <a:rPr lang="en-US" dirty="0"/>
              <a:t> minimal </a:t>
            </a:r>
            <a:r>
              <a:rPr lang="en-US" dirty="0" err="1"/>
              <a:t>tiap</a:t>
            </a:r>
            <a:r>
              <a:rPr lang="en-US" dirty="0"/>
              <a:t> 2 jam.</a:t>
            </a:r>
          </a:p>
        </p:txBody>
      </p:sp>
      <p:sp>
        <p:nvSpPr>
          <p:cNvPr id="4" name="Slide Number Placeholder 3"/>
          <p:cNvSpPr>
            <a:spLocks noGrp="1"/>
          </p:cNvSpPr>
          <p:nvPr>
            <p:ph type="sldNum" sz="quarter" idx="12"/>
          </p:nvPr>
        </p:nvSpPr>
        <p:spPr/>
        <p:txBody>
          <a:bodyPr/>
          <a:lstStyle/>
          <a:p>
            <a:fld id="{4E3FC2A4-3D22-49F8-8435-A7A702B78892}" type="slidenum">
              <a:rPr lang="id-ID" smtClean="0"/>
              <a:pPr/>
              <a:t>11</a:t>
            </a:fld>
            <a:endParaRPr lang="id-ID"/>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673225" y="277813"/>
            <a:ext cx="7013575" cy="1143000"/>
          </a:xfrm>
        </p:spPr>
        <p:txBody>
          <a:bodyPr/>
          <a:lstStyle/>
          <a:p>
            <a:r>
              <a:rPr lang="en-US" sz="3800" b="1"/>
              <a:t>Posisi Perlekatan yang benar</a:t>
            </a:r>
          </a:p>
        </p:txBody>
      </p:sp>
      <p:pic>
        <p:nvPicPr>
          <p:cNvPr id="18435" name="Picture 3"/>
          <p:cNvPicPr>
            <a:picLocks noChangeAspect="1" noChangeArrowheads="1"/>
          </p:cNvPicPr>
          <p:nvPr/>
        </p:nvPicPr>
        <p:blipFill>
          <a:blip r:embed="rId2"/>
          <a:srcRect/>
          <a:stretch>
            <a:fillRect/>
          </a:stretch>
        </p:blipFill>
        <p:spPr bwMode="auto">
          <a:xfrm>
            <a:off x="1851025" y="2433638"/>
            <a:ext cx="5065713" cy="3814762"/>
          </a:xfrm>
          <a:prstGeom prst="rect">
            <a:avLst/>
          </a:prstGeom>
          <a:noFill/>
          <a:ln w="9525">
            <a:noFill/>
            <a:miter lim="800000"/>
            <a:headEnd/>
            <a:tailEnd/>
          </a:ln>
          <a:effectLst/>
        </p:spPr>
      </p:pic>
      <p:sp>
        <p:nvSpPr>
          <p:cNvPr id="18436" name="Text Box 4"/>
          <p:cNvSpPr txBox="1">
            <a:spLocks noChangeArrowheads="1"/>
          </p:cNvSpPr>
          <p:nvPr/>
        </p:nvSpPr>
        <p:spPr bwMode="auto">
          <a:xfrm>
            <a:off x="5148263" y="1773238"/>
            <a:ext cx="3779837" cy="457200"/>
          </a:xfrm>
          <a:prstGeom prst="rect">
            <a:avLst/>
          </a:prstGeom>
          <a:noFill/>
          <a:ln w="9525">
            <a:noFill/>
            <a:miter lim="800000"/>
            <a:headEnd/>
            <a:tailEnd/>
          </a:ln>
          <a:effectLst/>
        </p:spPr>
        <p:txBody>
          <a:bodyPr>
            <a:spAutoFit/>
          </a:bodyPr>
          <a:lstStyle/>
          <a:p>
            <a:pPr>
              <a:spcBef>
                <a:spcPct val="50000"/>
              </a:spcBef>
            </a:pPr>
            <a:r>
              <a:rPr lang="en-US" sz="2400" b="1" dirty="0" err="1">
                <a:latin typeface="Calibri" pitchFamily="34" charset="0"/>
                <a:cs typeface="Calibri" pitchFamily="34" charset="0"/>
              </a:rPr>
              <a:t>Mulut</a:t>
            </a:r>
            <a:r>
              <a:rPr lang="en-US" sz="2400" b="1" dirty="0">
                <a:latin typeface="Calibri" pitchFamily="34" charset="0"/>
                <a:cs typeface="Calibri" pitchFamily="34" charset="0"/>
              </a:rPr>
              <a:t> </a:t>
            </a:r>
            <a:r>
              <a:rPr lang="en-US" sz="2400" b="1" dirty="0" err="1">
                <a:latin typeface="Calibri" pitchFamily="34" charset="0"/>
                <a:cs typeface="Calibri" pitchFamily="34" charset="0"/>
              </a:rPr>
              <a:t>bayi</a:t>
            </a:r>
            <a:r>
              <a:rPr lang="en-US" sz="2400" b="1" dirty="0">
                <a:latin typeface="Calibri" pitchFamily="34" charset="0"/>
                <a:cs typeface="Calibri" pitchFamily="34" charset="0"/>
              </a:rPr>
              <a:t> </a:t>
            </a:r>
            <a:r>
              <a:rPr lang="en-US" sz="2400" b="1" dirty="0" err="1">
                <a:latin typeface="Calibri" pitchFamily="34" charset="0"/>
                <a:cs typeface="Calibri" pitchFamily="34" charset="0"/>
              </a:rPr>
              <a:t>terbuka</a:t>
            </a:r>
            <a:r>
              <a:rPr lang="en-US" sz="2400" b="1" dirty="0">
                <a:latin typeface="Calibri" pitchFamily="34" charset="0"/>
                <a:cs typeface="Calibri" pitchFamily="34" charset="0"/>
              </a:rPr>
              <a:t> </a:t>
            </a:r>
            <a:r>
              <a:rPr lang="en-US" sz="2400" b="1" dirty="0" err="1">
                <a:latin typeface="Calibri" pitchFamily="34" charset="0"/>
                <a:cs typeface="Calibri" pitchFamily="34" charset="0"/>
              </a:rPr>
              <a:t>lebar</a:t>
            </a:r>
            <a:endParaRPr lang="en-US" sz="2400" b="1" dirty="0">
              <a:latin typeface="Calibri" pitchFamily="34" charset="0"/>
              <a:cs typeface="Calibri" pitchFamily="34" charset="0"/>
            </a:endParaRPr>
          </a:p>
        </p:txBody>
      </p:sp>
      <p:sp>
        <p:nvSpPr>
          <p:cNvPr id="18437" name="Text Box 5"/>
          <p:cNvSpPr txBox="1">
            <a:spLocks noChangeArrowheads="1"/>
          </p:cNvSpPr>
          <p:nvPr/>
        </p:nvSpPr>
        <p:spPr bwMode="auto">
          <a:xfrm>
            <a:off x="1335088" y="1773238"/>
            <a:ext cx="3092450" cy="457200"/>
          </a:xfrm>
          <a:prstGeom prst="rect">
            <a:avLst/>
          </a:prstGeom>
          <a:noFill/>
          <a:ln w="9525">
            <a:noFill/>
            <a:miter lim="800000"/>
            <a:headEnd/>
            <a:tailEnd/>
          </a:ln>
          <a:effectLst/>
        </p:spPr>
        <p:txBody>
          <a:bodyPr>
            <a:spAutoFit/>
          </a:bodyPr>
          <a:lstStyle/>
          <a:p>
            <a:pPr>
              <a:spcBef>
                <a:spcPct val="50000"/>
              </a:spcBef>
            </a:pPr>
            <a:r>
              <a:rPr lang="en-US" sz="2400" b="1" dirty="0" err="1">
                <a:latin typeface="Calibri" pitchFamily="34" charset="0"/>
                <a:cs typeface="Calibri" pitchFamily="34" charset="0"/>
              </a:rPr>
              <a:t>Bibir</a:t>
            </a:r>
            <a:r>
              <a:rPr lang="en-US" sz="2400" b="1" dirty="0">
                <a:latin typeface="Calibri" pitchFamily="34" charset="0"/>
                <a:cs typeface="Calibri" pitchFamily="34" charset="0"/>
              </a:rPr>
              <a:t> </a:t>
            </a:r>
            <a:r>
              <a:rPr lang="en-US" sz="2400" b="1" dirty="0" err="1">
                <a:latin typeface="Calibri" pitchFamily="34" charset="0"/>
                <a:cs typeface="Calibri" pitchFamily="34" charset="0"/>
              </a:rPr>
              <a:t>melipat</a:t>
            </a:r>
            <a:r>
              <a:rPr lang="en-US" sz="2400" b="1" dirty="0">
                <a:latin typeface="Calibri" pitchFamily="34" charset="0"/>
                <a:cs typeface="Calibri" pitchFamily="34" charset="0"/>
              </a:rPr>
              <a:t> </a:t>
            </a:r>
            <a:r>
              <a:rPr lang="en-US" sz="2400" b="1" dirty="0" err="1">
                <a:latin typeface="Calibri" pitchFamily="34" charset="0"/>
                <a:cs typeface="Calibri" pitchFamily="34" charset="0"/>
              </a:rPr>
              <a:t>keluar</a:t>
            </a:r>
            <a:endParaRPr lang="en-US" sz="2400" b="1" dirty="0">
              <a:latin typeface="Calibri" pitchFamily="34" charset="0"/>
              <a:cs typeface="Calibri" pitchFamily="34" charset="0"/>
            </a:endParaRPr>
          </a:p>
        </p:txBody>
      </p:sp>
      <p:sp>
        <p:nvSpPr>
          <p:cNvPr id="18438" name="Text Box 6"/>
          <p:cNvSpPr txBox="1">
            <a:spLocks noChangeArrowheads="1"/>
          </p:cNvSpPr>
          <p:nvPr/>
        </p:nvSpPr>
        <p:spPr bwMode="auto">
          <a:xfrm>
            <a:off x="7092950" y="3598863"/>
            <a:ext cx="1763713" cy="1569660"/>
          </a:xfrm>
          <a:prstGeom prst="rect">
            <a:avLst/>
          </a:prstGeom>
          <a:noFill/>
          <a:ln w="9525">
            <a:noFill/>
            <a:miter lim="800000"/>
            <a:headEnd/>
            <a:tailEnd/>
          </a:ln>
          <a:effectLst/>
        </p:spPr>
        <p:txBody>
          <a:bodyPr>
            <a:spAutoFit/>
          </a:bodyPr>
          <a:lstStyle/>
          <a:p>
            <a:pPr>
              <a:spcBef>
                <a:spcPct val="50000"/>
              </a:spcBef>
            </a:pPr>
            <a:r>
              <a:rPr lang="en-US" sz="2400" b="1" dirty="0" err="1">
                <a:latin typeface="Calibri" pitchFamily="34" charset="0"/>
                <a:cs typeface="Calibri" pitchFamily="34" charset="0"/>
              </a:rPr>
              <a:t>Bagian</a:t>
            </a:r>
            <a:r>
              <a:rPr lang="en-US" sz="2400" b="1" dirty="0">
                <a:latin typeface="Calibri" pitchFamily="34" charset="0"/>
                <a:cs typeface="Calibri" pitchFamily="34" charset="0"/>
              </a:rPr>
              <a:t> </a:t>
            </a:r>
            <a:r>
              <a:rPr lang="en-US" sz="2400" b="1" dirty="0" err="1">
                <a:latin typeface="Calibri" pitchFamily="34" charset="0"/>
                <a:cs typeface="Calibri" pitchFamily="34" charset="0"/>
              </a:rPr>
              <a:t>bawah</a:t>
            </a:r>
            <a:r>
              <a:rPr lang="en-US" sz="2400" b="1" dirty="0">
                <a:latin typeface="Calibri" pitchFamily="34" charset="0"/>
                <a:cs typeface="Calibri" pitchFamily="34" charset="0"/>
              </a:rPr>
              <a:t> areola </a:t>
            </a:r>
            <a:r>
              <a:rPr lang="en-US" sz="2400" b="1" dirty="0" err="1">
                <a:latin typeface="Calibri" pitchFamily="34" charset="0"/>
                <a:cs typeface="Calibri" pitchFamily="34" charset="0"/>
              </a:rPr>
              <a:t>tidak</a:t>
            </a:r>
            <a:r>
              <a:rPr lang="en-US" sz="2400" b="1" dirty="0">
                <a:latin typeface="Calibri" pitchFamily="34" charset="0"/>
                <a:cs typeface="Calibri" pitchFamily="34" charset="0"/>
              </a:rPr>
              <a:t> </a:t>
            </a:r>
            <a:r>
              <a:rPr lang="en-US" sz="2400" b="1" dirty="0" err="1">
                <a:latin typeface="Calibri" pitchFamily="34" charset="0"/>
                <a:cs typeface="Calibri" pitchFamily="34" charset="0"/>
              </a:rPr>
              <a:t>terlihat</a:t>
            </a:r>
            <a:endParaRPr lang="en-US" sz="2400" b="1" dirty="0">
              <a:latin typeface="Calibri" pitchFamily="34" charset="0"/>
              <a:cs typeface="Calibri" pitchFamily="34" charset="0"/>
            </a:endParaRPr>
          </a:p>
        </p:txBody>
      </p:sp>
      <p:sp>
        <p:nvSpPr>
          <p:cNvPr id="18439" name="Text Box 7"/>
          <p:cNvSpPr txBox="1">
            <a:spLocks noChangeArrowheads="1"/>
          </p:cNvSpPr>
          <p:nvPr/>
        </p:nvSpPr>
        <p:spPr bwMode="auto">
          <a:xfrm>
            <a:off x="26988" y="3860800"/>
            <a:ext cx="2024062" cy="1200329"/>
          </a:xfrm>
          <a:prstGeom prst="rect">
            <a:avLst/>
          </a:prstGeom>
          <a:noFill/>
          <a:ln w="9525">
            <a:noFill/>
            <a:miter lim="800000"/>
            <a:headEnd/>
            <a:tailEnd/>
          </a:ln>
          <a:effectLst/>
        </p:spPr>
        <p:txBody>
          <a:bodyPr>
            <a:spAutoFit/>
          </a:bodyPr>
          <a:lstStyle/>
          <a:p>
            <a:r>
              <a:rPr lang="en-US" sz="2400" b="1" dirty="0" err="1">
                <a:latin typeface="Calibri" pitchFamily="34" charset="0"/>
                <a:cs typeface="Calibri" pitchFamily="34" charset="0"/>
              </a:rPr>
              <a:t>Dagu</a:t>
            </a:r>
            <a:r>
              <a:rPr lang="en-US" sz="2400" b="1" dirty="0">
                <a:latin typeface="Calibri" pitchFamily="34" charset="0"/>
                <a:cs typeface="Calibri" pitchFamily="34" charset="0"/>
              </a:rPr>
              <a:t> </a:t>
            </a:r>
            <a:r>
              <a:rPr lang="en-US" sz="2400" b="1" dirty="0" err="1">
                <a:latin typeface="Calibri" pitchFamily="34" charset="0"/>
                <a:cs typeface="Calibri" pitchFamily="34" charset="0"/>
              </a:rPr>
              <a:t>menyentuh</a:t>
            </a:r>
            <a:r>
              <a:rPr lang="en-US" sz="2400" b="1" dirty="0">
                <a:latin typeface="Calibri" pitchFamily="34" charset="0"/>
                <a:cs typeface="Calibri" pitchFamily="34" charset="0"/>
              </a:rPr>
              <a:t> </a:t>
            </a:r>
            <a:r>
              <a:rPr lang="en-US" sz="2400" b="1" dirty="0" err="1">
                <a:latin typeface="Calibri" pitchFamily="34" charset="0"/>
                <a:cs typeface="Calibri" pitchFamily="34" charset="0"/>
              </a:rPr>
              <a:t>payudara</a:t>
            </a:r>
            <a:endParaRPr lang="en-US" sz="2400" b="1" dirty="0">
              <a:latin typeface="Calibri" pitchFamily="34" charset="0"/>
              <a:cs typeface="Calibri" pitchFamily="34" charset="0"/>
            </a:endParaRPr>
          </a:p>
        </p:txBody>
      </p:sp>
      <p:sp>
        <p:nvSpPr>
          <p:cNvPr id="18440" name="Line 8"/>
          <p:cNvSpPr>
            <a:spLocks noChangeShapeType="1"/>
          </p:cNvSpPr>
          <p:nvPr/>
        </p:nvSpPr>
        <p:spPr bwMode="auto">
          <a:xfrm flipV="1">
            <a:off x="4171950" y="2276475"/>
            <a:ext cx="1266825" cy="1223963"/>
          </a:xfrm>
          <a:prstGeom prst="line">
            <a:avLst/>
          </a:prstGeom>
          <a:noFill/>
          <a:ln w="38100">
            <a:solidFill>
              <a:schemeClr val="tx1"/>
            </a:solidFill>
            <a:miter lim="800000"/>
            <a:headEnd/>
            <a:tailEnd type="triangle" w="med" len="med"/>
          </a:ln>
          <a:effectLst/>
        </p:spPr>
        <p:txBody>
          <a:bodyPr wrap="none"/>
          <a:lstStyle/>
          <a:p>
            <a:endParaRPr lang="id-ID" dirty="0">
              <a:latin typeface="Calibri" pitchFamily="34" charset="0"/>
            </a:endParaRPr>
          </a:p>
        </p:txBody>
      </p:sp>
      <p:sp>
        <p:nvSpPr>
          <p:cNvPr id="18441" name="Line 9"/>
          <p:cNvSpPr>
            <a:spLocks noChangeShapeType="1"/>
          </p:cNvSpPr>
          <p:nvPr/>
        </p:nvSpPr>
        <p:spPr bwMode="auto">
          <a:xfrm flipH="1" flipV="1">
            <a:off x="2171700" y="2276475"/>
            <a:ext cx="1466850" cy="1512888"/>
          </a:xfrm>
          <a:prstGeom prst="line">
            <a:avLst/>
          </a:prstGeom>
          <a:noFill/>
          <a:ln w="38100">
            <a:solidFill>
              <a:schemeClr val="tx1"/>
            </a:solidFill>
            <a:miter lim="800000"/>
            <a:headEnd/>
            <a:tailEnd type="triangle" w="med" len="med"/>
          </a:ln>
          <a:effectLst/>
        </p:spPr>
        <p:txBody>
          <a:bodyPr wrap="none"/>
          <a:lstStyle/>
          <a:p>
            <a:endParaRPr lang="id-ID" dirty="0">
              <a:latin typeface="Calibri" pitchFamily="34" charset="0"/>
            </a:endParaRPr>
          </a:p>
        </p:txBody>
      </p:sp>
      <p:sp>
        <p:nvSpPr>
          <p:cNvPr id="18442" name="Line 10"/>
          <p:cNvSpPr>
            <a:spLocks noChangeShapeType="1"/>
          </p:cNvSpPr>
          <p:nvPr/>
        </p:nvSpPr>
        <p:spPr bwMode="auto">
          <a:xfrm>
            <a:off x="3305175" y="3933825"/>
            <a:ext cx="3733800" cy="647700"/>
          </a:xfrm>
          <a:prstGeom prst="line">
            <a:avLst/>
          </a:prstGeom>
          <a:noFill/>
          <a:ln w="38100">
            <a:solidFill>
              <a:schemeClr val="tx1"/>
            </a:solidFill>
            <a:miter lim="800000"/>
            <a:headEnd/>
            <a:tailEnd type="triangle" w="med" len="med"/>
          </a:ln>
          <a:effectLst/>
        </p:spPr>
        <p:txBody>
          <a:bodyPr wrap="none"/>
          <a:lstStyle/>
          <a:p>
            <a:endParaRPr lang="id-ID" dirty="0">
              <a:latin typeface="Calibri" pitchFamily="34" charset="0"/>
            </a:endParaRPr>
          </a:p>
        </p:txBody>
      </p:sp>
      <p:sp>
        <p:nvSpPr>
          <p:cNvPr id="18443" name="Line 11"/>
          <p:cNvSpPr>
            <a:spLocks noChangeShapeType="1"/>
          </p:cNvSpPr>
          <p:nvPr/>
        </p:nvSpPr>
        <p:spPr bwMode="auto">
          <a:xfrm flipH="1">
            <a:off x="1771650" y="4076700"/>
            <a:ext cx="1600200" cy="431800"/>
          </a:xfrm>
          <a:prstGeom prst="line">
            <a:avLst/>
          </a:prstGeom>
          <a:noFill/>
          <a:ln w="38100">
            <a:solidFill>
              <a:schemeClr val="tx1"/>
            </a:solidFill>
            <a:miter lim="800000"/>
            <a:headEnd/>
            <a:tailEnd type="triangle" w="med" len="med"/>
          </a:ln>
          <a:effectLst/>
        </p:spPr>
        <p:txBody>
          <a:bodyPr wrap="none"/>
          <a:lstStyle/>
          <a:p>
            <a:endParaRPr lang="id-ID" dirty="0">
              <a:latin typeface="Calibri" pitchFamily="34" charset="0"/>
            </a:endParaRPr>
          </a:p>
        </p:txBody>
      </p:sp>
      <p:sp>
        <p:nvSpPr>
          <p:cNvPr id="12" name="Slide Number Placeholder 11"/>
          <p:cNvSpPr>
            <a:spLocks noGrp="1"/>
          </p:cNvSpPr>
          <p:nvPr>
            <p:ph type="sldNum" sz="quarter" idx="12"/>
          </p:nvPr>
        </p:nvSpPr>
        <p:spPr/>
        <p:txBody>
          <a:bodyPr/>
          <a:lstStyle/>
          <a:p>
            <a:fld id="{4E3FC2A4-3D22-49F8-8435-A7A702B78892}" type="slidenum">
              <a:rPr lang="id-ID" smtClean="0"/>
              <a:pPr/>
              <a:t>12</a:t>
            </a:fld>
            <a:endParaRPr lang="id-ID"/>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sz="quarter" idx="1"/>
          </p:nvPr>
        </p:nvSpPr>
        <p:spPr>
          <a:xfrm>
            <a:off x="642910" y="642918"/>
            <a:ext cx="7921625" cy="5832475"/>
          </a:xfrm>
        </p:spPr>
        <p:txBody>
          <a:bodyPr/>
          <a:lstStyle/>
          <a:p>
            <a:pPr>
              <a:buFont typeface="Wingdings" pitchFamily="2" charset="2"/>
              <a:buNone/>
            </a:pPr>
            <a:r>
              <a:rPr lang="en-GB" sz="3200" b="1" dirty="0">
                <a:solidFill>
                  <a:schemeClr val="tx2"/>
                </a:solidFill>
              </a:rPr>
              <a:t>  C.  </a:t>
            </a:r>
            <a:r>
              <a:rPr lang="en-GB" sz="3200" b="1" dirty="0" err="1">
                <a:solidFill>
                  <a:schemeClr val="tx2"/>
                </a:solidFill>
              </a:rPr>
              <a:t>Pencegahan</a:t>
            </a:r>
            <a:r>
              <a:rPr lang="en-GB" sz="3200" b="1" dirty="0">
                <a:solidFill>
                  <a:schemeClr val="tx2"/>
                </a:solidFill>
              </a:rPr>
              <a:t> </a:t>
            </a:r>
            <a:r>
              <a:rPr lang="en-GB" sz="3200" b="1" dirty="0" err="1">
                <a:solidFill>
                  <a:schemeClr val="tx2"/>
                </a:solidFill>
              </a:rPr>
              <a:t>Infeksi</a:t>
            </a:r>
            <a:endParaRPr lang="en-GB" sz="3200" b="1" dirty="0">
              <a:solidFill>
                <a:schemeClr val="tx2"/>
              </a:solidFill>
            </a:endParaRPr>
          </a:p>
          <a:p>
            <a:pPr>
              <a:buFont typeface="Wingdings" pitchFamily="2" charset="2"/>
              <a:buNone/>
            </a:pPr>
            <a:endParaRPr lang="en-GB" sz="1600" b="1" dirty="0">
              <a:solidFill>
                <a:schemeClr val="tx2"/>
              </a:solidFill>
            </a:endParaRPr>
          </a:p>
          <a:p>
            <a:pPr>
              <a:buFont typeface="Wingdings" pitchFamily="2" charset="2"/>
              <a:buNone/>
            </a:pPr>
            <a:endParaRPr lang="sv-SE" sz="1600" dirty="0">
              <a:solidFill>
                <a:schemeClr val="tx2"/>
              </a:solidFill>
            </a:endParaRPr>
          </a:p>
          <a:p>
            <a:r>
              <a:rPr lang="sv-SE" dirty="0"/>
              <a:t>Upaya pencegahan infeksi selama persalinan &amp; setelah lahir</a:t>
            </a:r>
          </a:p>
          <a:p>
            <a:endParaRPr lang="sv-SE" sz="900" dirty="0"/>
          </a:p>
          <a:p>
            <a:r>
              <a:rPr lang="sv-SE" dirty="0">
                <a:hlinkClick r:id="rId2" action="ppaction://hlinksldjump"/>
              </a:rPr>
              <a:t>Cuci tangan </a:t>
            </a:r>
            <a:r>
              <a:rPr lang="sv-SE" dirty="0"/>
              <a:t>sebelum &amp; sesudah memegang bayi</a:t>
            </a:r>
          </a:p>
          <a:p>
            <a:endParaRPr lang="sv-SE" sz="900" dirty="0"/>
          </a:p>
          <a:p>
            <a:r>
              <a:rPr lang="sv-SE" dirty="0"/>
              <a:t>Ajari ibu &amp; keluarganya untuk melakukan PI terutama dengan cuci tangan</a:t>
            </a:r>
          </a:p>
          <a:p>
            <a:endParaRPr lang="sv-SE" sz="800" dirty="0"/>
          </a:p>
          <a:p>
            <a:r>
              <a:rPr lang="sv-SE" dirty="0"/>
              <a:t>Obati ibu hamil yang mengalami infeksi</a:t>
            </a:r>
          </a:p>
        </p:txBody>
      </p:sp>
      <p:sp>
        <p:nvSpPr>
          <p:cNvPr id="3" name="Slide Number Placeholder 2"/>
          <p:cNvSpPr>
            <a:spLocks noGrp="1"/>
          </p:cNvSpPr>
          <p:nvPr>
            <p:ph type="sldNum" sz="quarter" idx="12"/>
          </p:nvPr>
        </p:nvSpPr>
        <p:spPr/>
        <p:txBody>
          <a:bodyPr/>
          <a:lstStyle/>
          <a:p>
            <a:fld id="{4E3FC2A4-3D22-49F8-8435-A7A702B78892}" type="slidenum">
              <a:rPr lang="id-ID" smtClean="0"/>
              <a:pPr/>
              <a:t>13</a:t>
            </a:fld>
            <a:endParaRPr lang="id-ID"/>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US"/>
              <a:t>D. Pemberian Imunisasi</a:t>
            </a:r>
          </a:p>
        </p:txBody>
      </p:sp>
      <p:sp>
        <p:nvSpPr>
          <p:cNvPr id="62467" name="Rectangle 3"/>
          <p:cNvSpPr>
            <a:spLocks noGrp="1" noChangeArrowheads="1"/>
          </p:cNvSpPr>
          <p:nvPr>
            <p:ph sz="quarter" idx="1"/>
          </p:nvPr>
        </p:nvSpPr>
        <p:spPr/>
        <p:txBody>
          <a:bodyPr/>
          <a:lstStyle/>
          <a:p>
            <a:r>
              <a:rPr lang="en-US" dirty="0"/>
              <a:t> Hepatitis B</a:t>
            </a:r>
          </a:p>
          <a:p>
            <a:pPr>
              <a:buFont typeface="Wingdings" pitchFamily="2" charset="2"/>
              <a:buNone/>
            </a:pPr>
            <a:r>
              <a:rPr lang="en-US" dirty="0"/>
              <a:t>    - BB &gt; 2000 gram</a:t>
            </a:r>
          </a:p>
          <a:p>
            <a:pPr>
              <a:buFont typeface="Wingdings" pitchFamily="2" charset="2"/>
              <a:buNone/>
            </a:pPr>
            <a:r>
              <a:rPr lang="en-US" dirty="0"/>
              <a:t>    - </a:t>
            </a:r>
            <a:r>
              <a:rPr lang="en-US" dirty="0" err="1"/>
              <a:t>tanpa</a:t>
            </a:r>
            <a:r>
              <a:rPr lang="en-US" dirty="0"/>
              <a:t> </a:t>
            </a:r>
            <a:r>
              <a:rPr lang="en-US" dirty="0" err="1"/>
              <a:t>penyulit</a:t>
            </a:r>
            <a:r>
              <a:rPr lang="en-US" dirty="0"/>
              <a:t> BBLR</a:t>
            </a:r>
          </a:p>
          <a:p>
            <a:pPr marL="442913" indent="-442913">
              <a:buFont typeface="Wingdings" pitchFamily="2" charset="2"/>
              <a:buNone/>
            </a:pPr>
            <a:r>
              <a:rPr lang="en-US" dirty="0"/>
              <a:t>    - </a:t>
            </a:r>
            <a:r>
              <a:rPr lang="en-US" dirty="0" err="1"/>
              <a:t>Diberikan</a:t>
            </a:r>
            <a:r>
              <a:rPr lang="en-US" dirty="0"/>
              <a:t> paling </a:t>
            </a:r>
            <a:r>
              <a:rPr lang="en-US" dirty="0" err="1"/>
              <a:t>cepat</a:t>
            </a:r>
            <a:r>
              <a:rPr lang="en-US" dirty="0"/>
              <a:t> 1 – 2 jam </a:t>
            </a:r>
            <a:r>
              <a:rPr lang="en-US" dirty="0" err="1"/>
              <a:t>setelah</a:t>
            </a:r>
            <a:r>
              <a:rPr lang="en-US" dirty="0"/>
              <a:t> </a:t>
            </a:r>
            <a:r>
              <a:rPr lang="en-US" dirty="0" err="1"/>
              <a:t>pemberian</a:t>
            </a:r>
            <a:r>
              <a:rPr lang="en-US" dirty="0"/>
              <a:t> vitamin k1</a:t>
            </a:r>
          </a:p>
          <a:p>
            <a:pPr>
              <a:buFont typeface="Wingdings" pitchFamily="2" charset="2"/>
              <a:buNone/>
            </a:pPr>
            <a:r>
              <a:rPr lang="en-US" dirty="0"/>
              <a:t>*  </a:t>
            </a:r>
            <a:r>
              <a:rPr lang="en-US" dirty="0" err="1"/>
              <a:t>Pemberian</a:t>
            </a:r>
            <a:r>
              <a:rPr lang="en-US" dirty="0"/>
              <a:t> </a:t>
            </a:r>
            <a:r>
              <a:rPr lang="en-US" dirty="0" err="1"/>
              <a:t>imunisasi</a:t>
            </a:r>
            <a:r>
              <a:rPr lang="en-US" dirty="0"/>
              <a:t> lain </a:t>
            </a:r>
            <a:r>
              <a:rPr lang="en-US" dirty="0" err="1"/>
              <a:t>di</a:t>
            </a:r>
            <a:r>
              <a:rPr lang="en-US" dirty="0"/>
              <a:t> PKM</a:t>
            </a:r>
          </a:p>
        </p:txBody>
      </p:sp>
      <p:sp>
        <p:nvSpPr>
          <p:cNvPr id="4" name="Slide Number Placeholder 3"/>
          <p:cNvSpPr>
            <a:spLocks noGrp="1"/>
          </p:cNvSpPr>
          <p:nvPr>
            <p:ph type="sldNum" sz="quarter" idx="12"/>
          </p:nvPr>
        </p:nvSpPr>
        <p:spPr/>
        <p:txBody>
          <a:bodyPr/>
          <a:lstStyle/>
          <a:p>
            <a:fld id="{4E3FC2A4-3D22-49F8-8435-A7A702B78892}" type="slidenum">
              <a:rPr lang="id-ID" smtClean="0"/>
              <a:pPr/>
              <a:t>14</a:t>
            </a:fld>
            <a:endParaRPr lang="id-ID"/>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id-ID" b="1" dirty="0" smtClean="0">
                <a:solidFill>
                  <a:srgbClr val="FF0000"/>
                </a:solidFill>
              </a:rPr>
              <a:t>2. Asfiksia Neonatorum </a:t>
            </a:r>
            <a:endParaRPr lang="id-ID" b="1" dirty="0">
              <a:solidFill>
                <a:srgbClr val="FF0000"/>
              </a:solidFill>
            </a:endParaRPr>
          </a:p>
        </p:txBody>
      </p:sp>
      <p:sp>
        <p:nvSpPr>
          <p:cNvPr id="6" name="Text Placeholder 5"/>
          <p:cNvSpPr>
            <a:spLocks noGrp="1"/>
          </p:cNvSpPr>
          <p:nvPr>
            <p:ph type="body" idx="1"/>
          </p:nvPr>
        </p:nvSpPr>
        <p:spPr/>
        <p:txBody>
          <a:bodyPr/>
          <a:lstStyle/>
          <a:p>
            <a:endParaRPr lang="id-ID"/>
          </a:p>
        </p:txBody>
      </p:sp>
      <p:sp>
        <p:nvSpPr>
          <p:cNvPr id="3" name="Slide Number Placeholder 2"/>
          <p:cNvSpPr>
            <a:spLocks noGrp="1"/>
          </p:cNvSpPr>
          <p:nvPr>
            <p:ph type="sldNum" sz="quarter" idx="12"/>
          </p:nvPr>
        </p:nvSpPr>
        <p:spPr/>
        <p:txBody>
          <a:bodyPr/>
          <a:lstStyle/>
          <a:p>
            <a:fld id="{4E3FC2A4-3D22-49F8-8435-A7A702B78892}" type="slidenum">
              <a:rPr lang="id-ID" smtClean="0"/>
              <a:pPr/>
              <a:t>15</a:t>
            </a:fld>
            <a:endParaRPr lang="id-ID"/>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ext Box 5"/>
          <p:cNvSpPr txBox="1">
            <a:spLocks noChangeArrowheads="1"/>
          </p:cNvSpPr>
          <p:nvPr/>
        </p:nvSpPr>
        <p:spPr bwMode="auto">
          <a:xfrm>
            <a:off x="428596" y="825500"/>
            <a:ext cx="8286808" cy="2616101"/>
          </a:xfrm>
          <a:prstGeom prst="rect">
            <a:avLst/>
          </a:prstGeom>
          <a:noFill/>
          <a:ln w="9525">
            <a:noFill/>
            <a:miter lim="800000"/>
            <a:headEnd/>
            <a:tailEnd/>
          </a:ln>
          <a:effectLst/>
        </p:spPr>
        <p:txBody>
          <a:bodyPr wrap="square">
            <a:spAutoFit/>
          </a:bodyPr>
          <a:lstStyle/>
          <a:p>
            <a:pPr>
              <a:buFontTx/>
              <a:buAutoNum type="alphaUcPeriod"/>
            </a:pPr>
            <a:r>
              <a:rPr lang="en-US" sz="2400" b="1" dirty="0">
                <a:solidFill>
                  <a:srgbClr val="FF0000"/>
                </a:solidFill>
                <a:latin typeface="Calibri" pitchFamily="34" charset="0"/>
                <a:cs typeface="Calibri" pitchFamily="34" charset="0"/>
              </a:rPr>
              <a:t>PENGERTIAN</a:t>
            </a:r>
            <a:r>
              <a:rPr lang="en-US" sz="2000" dirty="0">
                <a:latin typeface="Calibri" pitchFamily="34" charset="0"/>
                <a:cs typeface="Calibri" pitchFamily="34" charset="0"/>
              </a:rPr>
              <a:t> </a:t>
            </a:r>
          </a:p>
          <a:p>
            <a:endParaRPr lang="en-US" sz="2000" dirty="0">
              <a:latin typeface="Calibri" pitchFamily="34" charset="0"/>
              <a:cs typeface="Calibri" pitchFamily="34" charset="0"/>
            </a:endParaRPr>
          </a:p>
          <a:p>
            <a:r>
              <a:rPr lang="en-US" sz="2400" dirty="0" err="1" smtClean="0">
                <a:latin typeface="Calibri" pitchFamily="34" charset="0"/>
                <a:cs typeface="Calibri" pitchFamily="34" charset="0"/>
              </a:rPr>
              <a:t>Asf</a:t>
            </a:r>
            <a:r>
              <a:rPr lang="id-ID" sz="2400" dirty="0" smtClean="0">
                <a:latin typeface="Calibri" pitchFamily="34" charset="0"/>
                <a:cs typeface="Calibri" pitchFamily="34" charset="0"/>
              </a:rPr>
              <a:t>i</a:t>
            </a:r>
            <a:r>
              <a:rPr lang="en-US" sz="2400" dirty="0" err="1" smtClean="0">
                <a:latin typeface="Calibri" pitchFamily="34" charset="0"/>
                <a:cs typeface="Calibri" pitchFamily="34" charset="0"/>
              </a:rPr>
              <a:t>ksia</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adalah</a:t>
            </a:r>
            <a:r>
              <a:rPr lang="en-US" sz="2400" dirty="0">
                <a:latin typeface="Calibri" pitchFamily="34" charset="0"/>
                <a:cs typeface="Calibri" pitchFamily="34" charset="0"/>
              </a:rPr>
              <a:t> </a:t>
            </a:r>
            <a:r>
              <a:rPr lang="en-US" sz="2400" dirty="0" err="1">
                <a:latin typeface="Calibri" pitchFamily="34" charset="0"/>
                <a:cs typeface="Calibri" pitchFamily="34" charset="0"/>
              </a:rPr>
              <a:t>keadaan</a:t>
            </a:r>
            <a:r>
              <a:rPr lang="en-US" sz="2400" dirty="0">
                <a:latin typeface="Calibri" pitchFamily="34" charset="0"/>
                <a:cs typeface="Calibri" pitchFamily="34" charset="0"/>
              </a:rPr>
              <a:t> </a:t>
            </a:r>
            <a:r>
              <a:rPr lang="en-US" sz="2400" dirty="0" err="1">
                <a:latin typeface="Calibri" pitchFamily="34" charset="0"/>
                <a:cs typeface="Calibri" pitchFamily="34" charset="0"/>
              </a:rPr>
              <a:t>bayi</a:t>
            </a:r>
            <a:r>
              <a:rPr lang="en-US" sz="2400" dirty="0">
                <a:latin typeface="Calibri" pitchFamily="34" charset="0"/>
                <a:cs typeface="Calibri" pitchFamily="34" charset="0"/>
              </a:rPr>
              <a:t> yang </a:t>
            </a:r>
            <a:r>
              <a:rPr lang="en-US" sz="2400" dirty="0" err="1">
                <a:latin typeface="Calibri" pitchFamily="34" charset="0"/>
                <a:cs typeface="Calibri" pitchFamily="34" charset="0"/>
              </a:rPr>
              <a:t>tidak</a:t>
            </a:r>
            <a:r>
              <a:rPr lang="en-US" sz="2400" dirty="0">
                <a:latin typeface="Calibri" pitchFamily="34" charset="0"/>
                <a:cs typeface="Calibri" pitchFamily="34" charset="0"/>
              </a:rPr>
              <a:t> </a:t>
            </a:r>
            <a:r>
              <a:rPr lang="en-US" sz="2400" dirty="0" err="1">
                <a:latin typeface="Calibri" pitchFamily="34" charset="0"/>
                <a:cs typeface="Calibri" pitchFamily="34" charset="0"/>
              </a:rPr>
              <a:t>dapat</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bernafas</a:t>
            </a:r>
            <a:r>
              <a:rPr lang="id-ID" sz="2400" dirty="0" smtClean="0">
                <a:latin typeface="Calibri" pitchFamily="34" charset="0"/>
                <a:cs typeface="Calibri" pitchFamily="34" charset="0"/>
              </a:rPr>
              <a:t> </a:t>
            </a:r>
            <a:r>
              <a:rPr lang="en-US" sz="2400" dirty="0" err="1" smtClean="0">
                <a:latin typeface="Calibri" pitchFamily="34" charset="0"/>
                <a:cs typeface="Calibri" pitchFamily="34" charset="0"/>
              </a:rPr>
              <a:t>spontan</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dan</a:t>
            </a:r>
            <a:r>
              <a:rPr lang="en-US" sz="2400" dirty="0">
                <a:latin typeface="Calibri" pitchFamily="34" charset="0"/>
                <a:cs typeface="Calibri" pitchFamily="34" charset="0"/>
              </a:rPr>
              <a:t> </a:t>
            </a:r>
            <a:r>
              <a:rPr lang="en-US" sz="2400" dirty="0" err="1">
                <a:latin typeface="Calibri" pitchFamily="34" charset="0"/>
                <a:cs typeface="Calibri" pitchFamily="34" charset="0"/>
              </a:rPr>
              <a:t>teratur</a:t>
            </a:r>
            <a:r>
              <a:rPr lang="en-US" sz="2400" dirty="0">
                <a:latin typeface="Calibri" pitchFamily="34" charset="0"/>
                <a:cs typeface="Calibri" pitchFamily="34" charset="0"/>
              </a:rPr>
              <a:t> </a:t>
            </a:r>
            <a:r>
              <a:rPr lang="en-US" sz="2400" dirty="0" err="1">
                <a:latin typeface="Calibri" pitchFamily="34" charset="0"/>
                <a:cs typeface="Calibri" pitchFamily="34" charset="0"/>
              </a:rPr>
              <a:t>sehingga</a:t>
            </a:r>
            <a:r>
              <a:rPr lang="en-US" sz="2400" dirty="0">
                <a:latin typeface="Calibri" pitchFamily="34" charset="0"/>
                <a:cs typeface="Calibri" pitchFamily="34" charset="0"/>
              </a:rPr>
              <a:t> </a:t>
            </a:r>
            <a:r>
              <a:rPr lang="en-US" sz="2400" dirty="0" err="1">
                <a:latin typeface="Calibri" pitchFamily="34" charset="0"/>
                <a:cs typeface="Calibri" pitchFamily="34" charset="0"/>
              </a:rPr>
              <a:t>dapat</a:t>
            </a:r>
            <a:r>
              <a:rPr lang="en-US" sz="2400" dirty="0">
                <a:latin typeface="Calibri" pitchFamily="34" charset="0"/>
                <a:cs typeface="Calibri" pitchFamily="34" charset="0"/>
              </a:rPr>
              <a:t> </a:t>
            </a:r>
            <a:r>
              <a:rPr lang="en-US" sz="2400" dirty="0" err="1">
                <a:latin typeface="Calibri" pitchFamily="34" charset="0"/>
                <a:cs typeface="Calibri" pitchFamily="34" charset="0"/>
              </a:rPr>
              <a:t>menurunkan</a:t>
            </a:r>
            <a:r>
              <a:rPr lang="en-US" sz="2400" dirty="0">
                <a:latin typeface="Calibri" pitchFamily="34" charset="0"/>
                <a:cs typeface="Calibri" pitchFamily="34" charset="0"/>
              </a:rPr>
              <a:t> O2 </a:t>
            </a:r>
            <a:r>
              <a:rPr lang="en-US" sz="2400" dirty="0" err="1">
                <a:latin typeface="Calibri" pitchFamily="34" charset="0"/>
                <a:cs typeface="Calibri" pitchFamily="34" charset="0"/>
              </a:rPr>
              <a:t>dan</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makin</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meningkatnya</a:t>
            </a:r>
            <a:r>
              <a:rPr lang="en-US" sz="2400" dirty="0">
                <a:latin typeface="Calibri" pitchFamily="34" charset="0"/>
                <a:cs typeface="Calibri" pitchFamily="34" charset="0"/>
              </a:rPr>
              <a:t> </a:t>
            </a:r>
            <a:r>
              <a:rPr lang="id-ID" sz="2400" dirty="0" smtClean="0">
                <a:latin typeface="Calibri" pitchFamily="34" charset="0"/>
                <a:cs typeface="Calibri" pitchFamily="34" charset="0"/>
              </a:rPr>
              <a:t>C</a:t>
            </a:r>
            <a:r>
              <a:rPr lang="en-US" sz="2400" dirty="0" smtClean="0">
                <a:latin typeface="Calibri" pitchFamily="34" charset="0"/>
                <a:cs typeface="Calibri" pitchFamily="34" charset="0"/>
              </a:rPr>
              <a:t>O2 </a:t>
            </a:r>
            <a:r>
              <a:rPr lang="en-US" sz="2400" dirty="0">
                <a:latin typeface="Calibri" pitchFamily="34" charset="0"/>
                <a:cs typeface="Calibri" pitchFamily="34" charset="0"/>
              </a:rPr>
              <a:t>yang </a:t>
            </a:r>
            <a:r>
              <a:rPr lang="en-US" sz="2400" dirty="0" err="1">
                <a:latin typeface="Calibri" pitchFamily="34" charset="0"/>
                <a:cs typeface="Calibri" pitchFamily="34" charset="0"/>
              </a:rPr>
              <a:t>menimbulkan</a:t>
            </a:r>
            <a:r>
              <a:rPr lang="en-US" sz="2400" dirty="0">
                <a:latin typeface="Calibri" pitchFamily="34" charset="0"/>
                <a:cs typeface="Calibri" pitchFamily="34" charset="0"/>
              </a:rPr>
              <a:t> </a:t>
            </a:r>
            <a:r>
              <a:rPr lang="en-US" sz="2400" dirty="0" err="1">
                <a:latin typeface="Calibri" pitchFamily="34" charset="0"/>
                <a:cs typeface="Calibri" pitchFamily="34" charset="0"/>
              </a:rPr>
              <a:t>akibat</a:t>
            </a:r>
            <a:r>
              <a:rPr lang="en-US" sz="2400" dirty="0">
                <a:latin typeface="Calibri" pitchFamily="34" charset="0"/>
                <a:cs typeface="Calibri" pitchFamily="34" charset="0"/>
              </a:rPr>
              <a:t> </a:t>
            </a:r>
            <a:r>
              <a:rPr lang="en-US" sz="2400" dirty="0" err="1">
                <a:latin typeface="Calibri" pitchFamily="34" charset="0"/>
                <a:cs typeface="Calibri" pitchFamily="34" charset="0"/>
              </a:rPr>
              <a:t>buruk</a:t>
            </a:r>
            <a:r>
              <a:rPr lang="en-US" sz="2400" dirty="0">
                <a:latin typeface="Calibri" pitchFamily="34" charset="0"/>
                <a:cs typeface="Calibri" pitchFamily="34" charset="0"/>
              </a:rPr>
              <a:t> </a:t>
            </a:r>
            <a:r>
              <a:rPr lang="en-US" sz="2400" dirty="0" err="1">
                <a:latin typeface="Calibri" pitchFamily="34" charset="0"/>
                <a:cs typeface="Calibri" pitchFamily="34" charset="0"/>
              </a:rPr>
              <a:t>dalam</a:t>
            </a:r>
            <a:r>
              <a:rPr lang="en-US" sz="2400" dirty="0">
                <a:latin typeface="Calibri" pitchFamily="34" charset="0"/>
                <a:cs typeface="Calibri" pitchFamily="34" charset="0"/>
              </a:rPr>
              <a:t> </a:t>
            </a:r>
            <a:r>
              <a:rPr lang="en-US" sz="2400" dirty="0" err="1">
                <a:latin typeface="Calibri" pitchFamily="34" charset="0"/>
                <a:cs typeface="Calibri" pitchFamily="34" charset="0"/>
              </a:rPr>
              <a:t>kehidupan</a:t>
            </a:r>
            <a:r>
              <a:rPr lang="en-US" sz="2400" dirty="0">
                <a:latin typeface="Calibri" pitchFamily="34" charset="0"/>
                <a:cs typeface="Calibri" pitchFamily="34" charset="0"/>
              </a:rPr>
              <a:t> </a:t>
            </a:r>
            <a:r>
              <a:rPr lang="en-US" sz="2400" dirty="0" err="1">
                <a:latin typeface="Calibri" pitchFamily="34" charset="0"/>
                <a:cs typeface="Calibri" pitchFamily="34" charset="0"/>
              </a:rPr>
              <a:t>lebih</a:t>
            </a:r>
            <a:r>
              <a:rPr lang="en-US" sz="2400" dirty="0">
                <a:latin typeface="Calibri" pitchFamily="34" charset="0"/>
                <a:cs typeface="Calibri" pitchFamily="34" charset="0"/>
              </a:rPr>
              <a:t> </a:t>
            </a:r>
            <a:r>
              <a:rPr lang="en-US" sz="2400" dirty="0" err="1">
                <a:latin typeface="Calibri" pitchFamily="34" charset="0"/>
                <a:cs typeface="Calibri" pitchFamily="34" charset="0"/>
              </a:rPr>
              <a:t>lanjut</a:t>
            </a:r>
            <a:r>
              <a:rPr lang="en-US" sz="2400" dirty="0">
                <a:latin typeface="Calibri" pitchFamily="34" charset="0"/>
                <a:cs typeface="Calibri" pitchFamily="34" charset="0"/>
              </a:rPr>
              <a:t>.</a:t>
            </a:r>
          </a:p>
          <a:p>
            <a:endParaRPr lang="en-US" sz="2400" dirty="0">
              <a:latin typeface="Calibri" pitchFamily="34" charset="0"/>
              <a:cs typeface="Calibri" pitchFamily="34" charset="0"/>
            </a:endParaRPr>
          </a:p>
        </p:txBody>
      </p:sp>
      <p:sp>
        <p:nvSpPr>
          <p:cNvPr id="10246" name="Text Box 6"/>
          <p:cNvSpPr txBox="1">
            <a:spLocks noChangeArrowheads="1"/>
          </p:cNvSpPr>
          <p:nvPr/>
        </p:nvSpPr>
        <p:spPr bwMode="auto">
          <a:xfrm>
            <a:off x="500034" y="3286124"/>
            <a:ext cx="8358246" cy="1569660"/>
          </a:xfrm>
          <a:prstGeom prst="rect">
            <a:avLst/>
          </a:prstGeom>
          <a:noFill/>
          <a:ln w="9525">
            <a:noFill/>
            <a:miter lim="800000"/>
            <a:headEnd/>
            <a:tailEnd/>
          </a:ln>
          <a:effectLst/>
        </p:spPr>
        <p:txBody>
          <a:bodyPr wrap="square">
            <a:spAutoFit/>
          </a:bodyPr>
          <a:lstStyle/>
          <a:p>
            <a:pPr marL="342900" indent="-342900"/>
            <a:r>
              <a:rPr lang="en-US" sz="2400" b="1" dirty="0">
                <a:solidFill>
                  <a:srgbClr val="FF0000"/>
                </a:solidFill>
                <a:latin typeface="Calibri" pitchFamily="34" charset="0"/>
                <a:cs typeface="Calibri" pitchFamily="34" charset="0"/>
              </a:rPr>
              <a:t>B. TUJUAN </a:t>
            </a:r>
          </a:p>
          <a:p>
            <a:pPr marL="342900" indent="-342900"/>
            <a:endParaRPr lang="en-US" sz="2400" dirty="0">
              <a:latin typeface="Calibri" pitchFamily="34" charset="0"/>
              <a:cs typeface="Calibri" pitchFamily="34" charset="0"/>
            </a:endParaRPr>
          </a:p>
          <a:p>
            <a:r>
              <a:rPr lang="en-US" sz="2400" dirty="0" err="1">
                <a:latin typeface="Calibri" pitchFamily="34" charset="0"/>
                <a:cs typeface="Calibri" pitchFamily="34" charset="0"/>
              </a:rPr>
              <a:t>Melancarkan</a:t>
            </a:r>
            <a:r>
              <a:rPr lang="en-US" sz="2400" dirty="0">
                <a:latin typeface="Calibri" pitchFamily="34" charset="0"/>
                <a:cs typeface="Calibri" pitchFamily="34" charset="0"/>
              </a:rPr>
              <a:t> </a:t>
            </a:r>
            <a:r>
              <a:rPr lang="en-US" sz="2400" dirty="0" err="1">
                <a:latin typeface="Calibri" pitchFamily="34" charset="0"/>
                <a:cs typeface="Calibri" pitchFamily="34" charset="0"/>
              </a:rPr>
              <a:t>pelangsungan</a:t>
            </a:r>
            <a:r>
              <a:rPr lang="en-US" sz="2400" dirty="0">
                <a:latin typeface="Calibri" pitchFamily="34" charset="0"/>
                <a:cs typeface="Calibri" pitchFamily="34" charset="0"/>
              </a:rPr>
              <a:t> </a:t>
            </a:r>
            <a:r>
              <a:rPr lang="en-US" sz="2400" dirty="0" err="1">
                <a:latin typeface="Calibri" pitchFamily="34" charset="0"/>
                <a:cs typeface="Calibri" pitchFamily="34" charset="0"/>
              </a:rPr>
              <a:t>pernafasan</a:t>
            </a:r>
            <a:r>
              <a:rPr lang="en-US" sz="2400" dirty="0">
                <a:latin typeface="Calibri" pitchFamily="34" charset="0"/>
                <a:cs typeface="Calibri" pitchFamily="34" charset="0"/>
              </a:rPr>
              <a:t> </a:t>
            </a:r>
            <a:r>
              <a:rPr lang="en-US" sz="2400" dirty="0" err="1">
                <a:latin typeface="Calibri" pitchFamily="34" charset="0"/>
                <a:cs typeface="Calibri" pitchFamily="34" charset="0"/>
              </a:rPr>
              <a:t>bayi</a:t>
            </a:r>
            <a:r>
              <a:rPr lang="en-US" sz="2400" dirty="0">
                <a:latin typeface="Calibri" pitchFamily="34" charset="0"/>
                <a:cs typeface="Calibri" pitchFamily="34" charset="0"/>
              </a:rPr>
              <a:t> </a:t>
            </a:r>
            <a:r>
              <a:rPr lang="en-US" sz="2400" dirty="0" smtClean="0">
                <a:latin typeface="Calibri" pitchFamily="34" charset="0"/>
                <a:cs typeface="Calibri" pitchFamily="34" charset="0"/>
              </a:rPr>
              <a:t>yang</a:t>
            </a:r>
            <a:r>
              <a:rPr lang="id-ID" sz="2400" dirty="0" smtClean="0">
                <a:latin typeface="Calibri" pitchFamily="34" charset="0"/>
                <a:cs typeface="Calibri" pitchFamily="34" charset="0"/>
              </a:rPr>
              <a:t> </a:t>
            </a:r>
            <a:r>
              <a:rPr lang="en-US" sz="2400" dirty="0" err="1" smtClean="0">
                <a:latin typeface="Calibri" pitchFamily="34" charset="0"/>
                <a:cs typeface="Calibri" pitchFamily="34" charset="0"/>
              </a:rPr>
              <a:t>sebagian</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besar</a:t>
            </a:r>
            <a:r>
              <a:rPr lang="en-US" sz="2400" dirty="0">
                <a:latin typeface="Calibri" pitchFamily="34" charset="0"/>
                <a:cs typeface="Calibri" pitchFamily="34" charset="0"/>
              </a:rPr>
              <a:t> </a:t>
            </a:r>
            <a:r>
              <a:rPr lang="en-US" sz="2400" dirty="0" err="1">
                <a:latin typeface="Calibri" pitchFamily="34" charset="0"/>
                <a:cs typeface="Calibri" pitchFamily="34" charset="0"/>
              </a:rPr>
              <a:t>terjadi</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waktu</a:t>
            </a:r>
            <a:r>
              <a:rPr lang="en-US" sz="2400" dirty="0">
                <a:latin typeface="Calibri" pitchFamily="34" charset="0"/>
                <a:cs typeface="Calibri" pitchFamily="34" charset="0"/>
              </a:rPr>
              <a:t> </a:t>
            </a:r>
            <a:r>
              <a:rPr lang="en-US" sz="2400" dirty="0" err="1">
                <a:latin typeface="Calibri" pitchFamily="34" charset="0"/>
                <a:cs typeface="Calibri" pitchFamily="34" charset="0"/>
              </a:rPr>
              <a:t>persalinan</a:t>
            </a:r>
            <a:r>
              <a:rPr lang="en-US" sz="2400" dirty="0">
                <a:latin typeface="Calibri" pitchFamily="34" charset="0"/>
                <a:cs typeface="Calibri" pitchFamily="34" charset="0"/>
              </a:rPr>
              <a:t>.</a:t>
            </a:r>
          </a:p>
        </p:txBody>
      </p:sp>
      <p:sp>
        <p:nvSpPr>
          <p:cNvPr id="4" name="Slide Number Placeholder 3"/>
          <p:cNvSpPr>
            <a:spLocks noGrp="1"/>
          </p:cNvSpPr>
          <p:nvPr>
            <p:ph type="sldNum" sz="quarter" idx="12"/>
          </p:nvPr>
        </p:nvSpPr>
        <p:spPr/>
        <p:txBody>
          <a:bodyPr/>
          <a:lstStyle/>
          <a:p>
            <a:fld id="{4E3FC2A4-3D22-49F8-8435-A7A702B78892}" type="slidenum">
              <a:rPr lang="id-ID" smtClean="0"/>
              <a:pPr/>
              <a:t>16</a:t>
            </a:fld>
            <a:endParaRPr lang="id-ID"/>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05" name="Text Box 17"/>
          <p:cNvSpPr txBox="1">
            <a:spLocks noChangeArrowheads="1"/>
          </p:cNvSpPr>
          <p:nvPr/>
        </p:nvSpPr>
        <p:spPr bwMode="auto">
          <a:xfrm>
            <a:off x="357157" y="736600"/>
            <a:ext cx="8429655" cy="4832092"/>
          </a:xfrm>
          <a:prstGeom prst="rect">
            <a:avLst/>
          </a:prstGeom>
          <a:noFill/>
          <a:ln w="9525">
            <a:noFill/>
            <a:miter lim="800000"/>
            <a:headEnd/>
            <a:tailEnd/>
          </a:ln>
          <a:effectLst/>
        </p:spPr>
        <p:txBody>
          <a:bodyPr wrap="square">
            <a:spAutoFit/>
          </a:bodyPr>
          <a:lstStyle/>
          <a:p>
            <a:pPr marL="342900" indent="-342900" algn="just"/>
            <a:r>
              <a:rPr lang="en-US" sz="2800" dirty="0">
                <a:latin typeface="Calibri" pitchFamily="34" charset="0"/>
                <a:cs typeface="Calibri" pitchFamily="34" charset="0"/>
              </a:rPr>
              <a:t>C. KLASIFIKASI </a:t>
            </a:r>
          </a:p>
          <a:p>
            <a:pPr marL="342900" indent="-342900" algn="just"/>
            <a:endParaRPr lang="en-US" sz="2800" dirty="0">
              <a:latin typeface="Calibri" pitchFamily="34" charset="0"/>
              <a:cs typeface="Calibri" pitchFamily="34" charset="0"/>
            </a:endParaRPr>
          </a:p>
          <a:p>
            <a:pPr marL="800100" lvl="1" indent="-342900" algn="just">
              <a:buFontTx/>
              <a:buChar char="-"/>
            </a:pPr>
            <a:r>
              <a:rPr lang="en-US" sz="2800" dirty="0" err="1" smtClean="0">
                <a:latin typeface="Calibri" pitchFamily="34" charset="0"/>
                <a:cs typeface="Calibri" pitchFamily="34" charset="0"/>
              </a:rPr>
              <a:t>Asf</a:t>
            </a:r>
            <a:r>
              <a:rPr lang="id-ID" sz="2800" dirty="0" smtClean="0">
                <a:latin typeface="Calibri" pitchFamily="34" charset="0"/>
                <a:cs typeface="Calibri" pitchFamily="34" charset="0"/>
              </a:rPr>
              <a:t>i</a:t>
            </a:r>
            <a:r>
              <a:rPr lang="en-US" sz="2800" dirty="0" err="1" smtClean="0">
                <a:latin typeface="Calibri" pitchFamily="34" charset="0"/>
                <a:cs typeface="Calibri" pitchFamily="34" charset="0"/>
              </a:rPr>
              <a:t>ksia</a:t>
            </a:r>
            <a:r>
              <a:rPr lang="en-US" sz="2800" dirty="0" smtClean="0">
                <a:latin typeface="Calibri" pitchFamily="34" charset="0"/>
                <a:cs typeface="Calibri" pitchFamily="34" charset="0"/>
              </a:rPr>
              <a:t> </a:t>
            </a:r>
            <a:r>
              <a:rPr lang="en-US" sz="2800" dirty="0">
                <a:latin typeface="Calibri" pitchFamily="34" charset="0"/>
                <a:cs typeface="Calibri" pitchFamily="34" charset="0"/>
              </a:rPr>
              <a:t>primer  : </a:t>
            </a:r>
          </a:p>
          <a:p>
            <a:pPr marL="800100" lvl="1" indent="-342900" algn="just"/>
            <a:r>
              <a:rPr lang="id-ID" sz="2800" dirty="0" smtClean="0">
                <a:latin typeface="Calibri" pitchFamily="34" charset="0"/>
                <a:cs typeface="Calibri" pitchFamily="34" charset="0"/>
              </a:rPr>
              <a:t>	</a:t>
            </a:r>
            <a:r>
              <a:rPr lang="en-US" sz="2800" dirty="0" err="1" smtClean="0">
                <a:latin typeface="Calibri" pitchFamily="34" charset="0"/>
                <a:cs typeface="Calibri" pitchFamily="34" charset="0"/>
              </a:rPr>
              <a:t>Bayi</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mungkin</a:t>
            </a:r>
            <a:r>
              <a:rPr lang="en-US" sz="2800" dirty="0">
                <a:latin typeface="Calibri" pitchFamily="34" charset="0"/>
                <a:cs typeface="Calibri" pitchFamily="34" charset="0"/>
              </a:rPr>
              <a:t> </a:t>
            </a:r>
            <a:r>
              <a:rPr lang="en-US" sz="2800" dirty="0" err="1">
                <a:latin typeface="Calibri" pitchFamily="34" charset="0"/>
                <a:cs typeface="Calibri" pitchFamily="34" charset="0"/>
              </a:rPr>
              <a:t>lahir</a:t>
            </a:r>
            <a:r>
              <a:rPr lang="en-US" sz="2800" dirty="0">
                <a:latin typeface="Calibri" pitchFamily="34" charset="0"/>
                <a:cs typeface="Calibri" pitchFamily="34" charset="0"/>
              </a:rPr>
              <a:t> </a:t>
            </a:r>
            <a:r>
              <a:rPr lang="en-US" sz="2800" dirty="0" err="1">
                <a:latin typeface="Calibri" pitchFamily="34" charset="0"/>
                <a:cs typeface="Calibri" pitchFamily="34" charset="0"/>
              </a:rPr>
              <a:t>dalam</a:t>
            </a:r>
            <a:r>
              <a:rPr lang="en-US" sz="2800" dirty="0">
                <a:latin typeface="Calibri" pitchFamily="34" charset="0"/>
                <a:cs typeface="Calibri" pitchFamily="34" charset="0"/>
              </a:rPr>
              <a:t> </a:t>
            </a:r>
            <a:r>
              <a:rPr lang="en-US" sz="2800" dirty="0" err="1">
                <a:latin typeface="Calibri" pitchFamily="34" charset="0"/>
                <a:cs typeface="Calibri" pitchFamily="34" charset="0"/>
              </a:rPr>
              <a:t>kondisi</a:t>
            </a:r>
            <a:r>
              <a:rPr lang="en-US" sz="2800" dirty="0">
                <a:latin typeface="Calibri" pitchFamily="34" charset="0"/>
                <a:cs typeface="Calibri" pitchFamily="34" charset="0"/>
              </a:rPr>
              <a:t> </a:t>
            </a:r>
            <a:r>
              <a:rPr lang="en-US" sz="2800" dirty="0" err="1" smtClean="0">
                <a:latin typeface="Calibri" pitchFamily="34" charset="0"/>
                <a:cs typeface="Calibri" pitchFamily="34" charset="0"/>
              </a:rPr>
              <a:t>asf</a:t>
            </a:r>
            <a:r>
              <a:rPr lang="id-ID" sz="2800" dirty="0" smtClean="0">
                <a:latin typeface="Calibri" pitchFamily="34" charset="0"/>
                <a:cs typeface="Calibri" pitchFamily="34" charset="0"/>
              </a:rPr>
              <a:t>i</a:t>
            </a:r>
            <a:r>
              <a:rPr lang="en-US" sz="2800" dirty="0" err="1" smtClean="0">
                <a:latin typeface="Calibri" pitchFamily="34" charset="0"/>
                <a:cs typeface="Calibri" pitchFamily="34" charset="0"/>
              </a:rPr>
              <a:t>ksia</a:t>
            </a:r>
            <a:r>
              <a:rPr lang="en-US" sz="2800" dirty="0">
                <a:latin typeface="Calibri" pitchFamily="34" charset="0"/>
                <a:cs typeface="Calibri" pitchFamily="34" charset="0"/>
              </a:rPr>
              <a:t>.</a:t>
            </a:r>
          </a:p>
          <a:p>
            <a:pPr marL="800100" lvl="1" indent="-342900" algn="just"/>
            <a:endParaRPr lang="en-US" sz="2800" dirty="0">
              <a:latin typeface="Calibri" pitchFamily="34" charset="0"/>
              <a:cs typeface="Calibri" pitchFamily="34" charset="0"/>
            </a:endParaRPr>
          </a:p>
          <a:p>
            <a:pPr marL="800100" lvl="1" indent="-342900" algn="just"/>
            <a:endParaRPr lang="en-US" sz="2800" dirty="0">
              <a:latin typeface="Calibri" pitchFamily="34" charset="0"/>
              <a:cs typeface="Calibri" pitchFamily="34" charset="0"/>
            </a:endParaRPr>
          </a:p>
          <a:p>
            <a:pPr marL="800100" lvl="1" indent="-342900" algn="just">
              <a:buFontTx/>
              <a:buChar char="-"/>
            </a:pPr>
            <a:r>
              <a:rPr lang="en-US" sz="2800" dirty="0" err="1" smtClean="0">
                <a:latin typeface="Calibri" pitchFamily="34" charset="0"/>
                <a:cs typeface="Calibri" pitchFamily="34" charset="0"/>
              </a:rPr>
              <a:t>Asf</a:t>
            </a:r>
            <a:r>
              <a:rPr lang="id-ID" sz="2800" dirty="0" smtClean="0">
                <a:latin typeface="Calibri" pitchFamily="34" charset="0"/>
                <a:cs typeface="Calibri" pitchFamily="34" charset="0"/>
              </a:rPr>
              <a:t>i</a:t>
            </a:r>
            <a:r>
              <a:rPr lang="en-US" sz="2800" dirty="0" err="1" smtClean="0">
                <a:latin typeface="Calibri" pitchFamily="34" charset="0"/>
                <a:cs typeface="Calibri" pitchFamily="34" charset="0"/>
              </a:rPr>
              <a:t>ksi</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sekunder</a:t>
            </a:r>
            <a:r>
              <a:rPr lang="en-US" sz="2800" dirty="0">
                <a:latin typeface="Calibri" pitchFamily="34" charset="0"/>
                <a:cs typeface="Calibri" pitchFamily="34" charset="0"/>
              </a:rPr>
              <a:t>: </a:t>
            </a:r>
          </a:p>
          <a:p>
            <a:pPr marL="800100" lvl="1" indent="-342900" algn="just"/>
            <a:r>
              <a:rPr lang="id-ID" sz="2800" dirty="0" smtClean="0">
                <a:latin typeface="Calibri" pitchFamily="34" charset="0"/>
                <a:cs typeface="Calibri" pitchFamily="34" charset="0"/>
              </a:rPr>
              <a:t>	</a:t>
            </a:r>
            <a:r>
              <a:rPr lang="en-US" sz="2800" dirty="0" err="1" smtClean="0">
                <a:latin typeface="Calibri" pitchFamily="34" charset="0"/>
                <a:cs typeface="Calibri" pitchFamily="34" charset="0"/>
              </a:rPr>
              <a:t>Pada</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saat</a:t>
            </a:r>
            <a:r>
              <a:rPr lang="en-US" sz="2800" dirty="0">
                <a:latin typeface="Calibri" pitchFamily="34" charset="0"/>
                <a:cs typeface="Calibri" pitchFamily="34" charset="0"/>
              </a:rPr>
              <a:t> </a:t>
            </a:r>
            <a:r>
              <a:rPr lang="en-US" sz="2800" dirty="0" err="1">
                <a:latin typeface="Calibri" pitchFamily="34" charset="0"/>
                <a:cs typeface="Calibri" pitchFamily="34" charset="0"/>
              </a:rPr>
              <a:t>lahir</a:t>
            </a:r>
            <a:r>
              <a:rPr lang="en-US" sz="2800" dirty="0">
                <a:latin typeface="Calibri" pitchFamily="34" charset="0"/>
                <a:cs typeface="Calibri" pitchFamily="34" charset="0"/>
              </a:rPr>
              <a:t> </a:t>
            </a:r>
            <a:r>
              <a:rPr lang="en-US" sz="2800" dirty="0" err="1">
                <a:latin typeface="Calibri" pitchFamily="34" charset="0"/>
                <a:cs typeface="Calibri" pitchFamily="34" charset="0"/>
              </a:rPr>
              <a:t>tidak</a:t>
            </a:r>
            <a:r>
              <a:rPr lang="en-US" sz="2800" dirty="0">
                <a:latin typeface="Calibri" pitchFamily="34" charset="0"/>
                <a:cs typeface="Calibri" pitchFamily="34" charset="0"/>
              </a:rPr>
              <a:t> </a:t>
            </a:r>
            <a:r>
              <a:rPr lang="en-US" sz="2800" dirty="0" err="1">
                <a:latin typeface="Calibri" pitchFamily="34" charset="0"/>
                <a:cs typeface="Calibri" pitchFamily="34" charset="0"/>
              </a:rPr>
              <a:t>mengalami</a:t>
            </a:r>
            <a:r>
              <a:rPr lang="en-US" sz="2800" dirty="0">
                <a:latin typeface="Calibri" pitchFamily="34" charset="0"/>
                <a:cs typeface="Calibri" pitchFamily="34" charset="0"/>
              </a:rPr>
              <a:t> </a:t>
            </a:r>
            <a:r>
              <a:rPr lang="en-US" sz="2800" dirty="0" err="1" smtClean="0">
                <a:latin typeface="Calibri" pitchFamily="34" charset="0"/>
                <a:cs typeface="Calibri" pitchFamily="34" charset="0"/>
              </a:rPr>
              <a:t>asf</a:t>
            </a:r>
            <a:r>
              <a:rPr lang="id-ID" sz="2800" dirty="0" smtClean="0">
                <a:latin typeface="Calibri" pitchFamily="34" charset="0"/>
                <a:cs typeface="Calibri" pitchFamily="34" charset="0"/>
              </a:rPr>
              <a:t>i</a:t>
            </a:r>
            <a:r>
              <a:rPr lang="en-US" sz="2800" dirty="0" err="1" smtClean="0">
                <a:latin typeface="Calibri" pitchFamily="34" charset="0"/>
                <a:cs typeface="Calibri" pitchFamily="34" charset="0"/>
              </a:rPr>
              <a:t>ksia</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tetapi</a:t>
            </a:r>
            <a:r>
              <a:rPr lang="en-US" sz="2800" dirty="0">
                <a:latin typeface="Calibri" pitchFamily="34" charset="0"/>
                <a:cs typeface="Calibri" pitchFamily="34" charset="0"/>
              </a:rPr>
              <a:t> </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kemudian</a:t>
            </a:r>
            <a:r>
              <a:rPr lang="en-US" sz="2800" dirty="0">
                <a:latin typeface="Calibri" pitchFamily="34" charset="0"/>
                <a:cs typeface="Calibri" pitchFamily="34" charset="0"/>
              </a:rPr>
              <a:t> </a:t>
            </a:r>
            <a:r>
              <a:rPr lang="en-US" sz="2800" dirty="0" err="1">
                <a:latin typeface="Calibri" pitchFamily="34" charset="0"/>
                <a:cs typeface="Calibri" pitchFamily="34" charset="0"/>
              </a:rPr>
              <a:t>mengalami</a:t>
            </a:r>
            <a:r>
              <a:rPr lang="en-US" sz="2800" dirty="0">
                <a:latin typeface="Calibri" pitchFamily="34" charset="0"/>
                <a:cs typeface="Calibri" pitchFamily="34" charset="0"/>
              </a:rPr>
              <a:t> </a:t>
            </a:r>
            <a:r>
              <a:rPr lang="en-US" sz="2800" dirty="0" err="1" smtClean="0">
                <a:latin typeface="Calibri" pitchFamily="34" charset="0"/>
                <a:cs typeface="Calibri" pitchFamily="34" charset="0"/>
              </a:rPr>
              <a:t>asf</a:t>
            </a:r>
            <a:r>
              <a:rPr lang="id-ID" sz="2800" dirty="0" smtClean="0">
                <a:latin typeface="Calibri" pitchFamily="34" charset="0"/>
                <a:cs typeface="Calibri" pitchFamily="34" charset="0"/>
              </a:rPr>
              <a:t>i</a:t>
            </a:r>
            <a:r>
              <a:rPr lang="en-US" sz="2800" dirty="0" err="1" smtClean="0">
                <a:latin typeface="Calibri" pitchFamily="34" charset="0"/>
                <a:cs typeface="Calibri" pitchFamily="34" charset="0"/>
              </a:rPr>
              <a:t>ksia</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beberapa</a:t>
            </a:r>
            <a:r>
              <a:rPr lang="en-US" sz="2800" dirty="0">
                <a:latin typeface="Calibri" pitchFamily="34" charset="0"/>
                <a:cs typeface="Calibri" pitchFamily="34" charset="0"/>
              </a:rPr>
              <a:t> </a:t>
            </a:r>
            <a:r>
              <a:rPr lang="en-US" sz="2800" dirty="0" err="1">
                <a:latin typeface="Calibri" pitchFamily="34" charset="0"/>
                <a:cs typeface="Calibri" pitchFamily="34" charset="0"/>
              </a:rPr>
              <a:t>saat</a:t>
            </a:r>
            <a:r>
              <a:rPr lang="en-US" sz="2800" dirty="0">
                <a:latin typeface="Calibri" pitchFamily="34" charset="0"/>
                <a:cs typeface="Calibri" pitchFamily="34" charset="0"/>
              </a:rPr>
              <a:t> </a:t>
            </a:r>
            <a:r>
              <a:rPr lang="en-US" sz="2800" dirty="0" err="1">
                <a:latin typeface="Calibri" pitchFamily="34" charset="0"/>
                <a:cs typeface="Calibri" pitchFamily="34" charset="0"/>
              </a:rPr>
              <a:t>setelah</a:t>
            </a:r>
            <a:r>
              <a:rPr lang="en-US" sz="2800" dirty="0">
                <a:latin typeface="Calibri" pitchFamily="34" charset="0"/>
                <a:cs typeface="Calibri" pitchFamily="34" charset="0"/>
              </a:rPr>
              <a:t> </a:t>
            </a:r>
            <a:r>
              <a:rPr lang="en-US" sz="2800" dirty="0" smtClean="0">
                <a:latin typeface="Calibri" pitchFamily="34" charset="0"/>
                <a:cs typeface="Calibri" pitchFamily="34" charset="0"/>
              </a:rPr>
              <a:t>  </a:t>
            </a:r>
            <a:r>
              <a:rPr lang="en-US" sz="2800" dirty="0" err="1">
                <a:latin typeface="Calibri" pitchFamily="34" charset="0"/>
                <a:cs typeface="Calibri" pitchFamily="34" charset="0"/>
              </a:rPr>
              <a:t>lahir</a:t>
            </a:r>
            <a:r>
              <a:rPr lang="en-US" sz="2800" dirty="0">
                <a:latin typeface="Calibri" pitchFamily="34" charset="0"/>
                <a:cs typeface="Calibri" pitchFamily="34" charset="0"/>
              </a:rPr>
              <a:t>.</a:t>
            </a:r>
          </a:p>
          <a:p>
            <a:pPr marL="342900" indent="-342900" algn="just"/>
            <a:endParaRPr lang="en-US" sz="2800" dirty="0">
              <a:latin typeface="Calibri" pitchFamily="34" charset="0"/>
              <a:cs typeface="Calibri" pitchFamily="34" charset="0"/>
            </a:endParaRPr>
          </a:p>
        </p:txBody>
      </p:sp>
      <p:sp>
        <p:nvSpPr>
          <p:cNvPr id="3" name="Slide Number Placeholder 2"/>
          <p:cNvSpPr>
            <a:spLocks noGrp="1"/>
          </p:cNvSpPr>
          <p:nvPr>
            <p:ph type="sldNum" sz="quarter" idx="12"/>
          </p:nvPr>
        </p:nvSpPr>
        <p:spPr/>
        <p:txBody>
          <a:bodyPr/>
          <a:lstStyle/>
          <a:p>
            <a:fld id="{536E9D15-9667-4044-BD01-14FD52E53B89}"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p:cNvSpPr txBox="1">
            <a:spLocks noChangeArrowheads="1"/>
          </p:cNvSpPr>
          <p:nvPr/>
        </p:nvSpPr>
        <p:spPr bwMode="auto">
          <a:xfrm>
            <a:off x="214282" y="800100"/>
            <a:ext cx="8658256" cy="4893647"/>
          </a:xfrm>
          <a:prstGeom prst="rect">
            <a:avLst/>
          </a:prstGeom>
          <a:noFill/>
          <a:ln w="9525">
            <a:noFill/>
            <a:miter lim="800000"/>
            <a:headEnd/>
            <a:tailEnd/>
          </a:ln>
          <a:effectLst/>
        </p:spPr>
        <p:txBody>
          <a:bodyPr wrap="square">
            <a:spAutoFit/>
          </a:bodyPr>
          <a:lstStyle/>
          <a:p>
            <a:pPr marL="342900" indent="-342900"/>
            <a:r>
              <a:rPr lang="en-US" sz="2400" dirty="0">
                <a:latin typeface="Calibri" pitchFamily="34" charset="0"/>
                <a:cs typeface="Calibri" pitchFamily="34" charset="0"/>
              </a:rPr>
              <a:t>D. FAKTOR – FAKTOR YANG </a:t>
            </a:r>
            <a:r>
              <a:rPr lang="en-US" sz="2400" dirty="0" smtClean="0">
                <a:latin typeface="Calibri" pitchFamily="34" charset="0"/>
                <a:cs typeface="Calibri" pitchFamily="34" charset="0"/>
              </a:rPr>
              <a:t>MENYEBABKA</a:t>
            </a:r>
            <a:r>
              <a:rPr lang="id-ID" sz="2400" dirty="0" smtClean="0">
                <a:latin typeface="Calibri" pitchFamily="34" charset="0"/>
                <a:cs typeface="Calibri" pitchFamily="34" charset="0"/>
              </a:rPr>
              <a:t>N</a:t>
            </a:r>
            <a:r>
              <a:rPr lang="en-US" sz="2400" dirty="0" smtClean="0">
                <a:latin typeface="Calibri" pitchFamily="34" charset="0"/>
                <a:cs typeface="Calibri" pitchFamily="34" charset="0"/>
              </a:rPr>
              <a:t> ASF</a:t>
            </a:r>
            <a:r>
              <a:rPr lang="id-ID" sz="2400" dirty="0" smtClean="0">
                <a:latin typeface="Calibri" pitchFamily="34" charset="0"/>
                <a:cs typeface="Calibri" pitchFamily="34" charset="0"/>
              </a:rPr>
              <a:t>I</a:t>
            </a:r>
            <a:r>
              <a:rPr lang="en-US" sz="2400" dirty="0" smtClean="0">
                <a:latin typeface="Calibri" pitchFamily="34" charset="0"/>
                <a:cs typeface="Calibri" pitchFamily="34" charset="0"/>
              </a:rPr>
              <a:t>KSIA </a:t>
            </a:r>
            <a:r>
              <a:rPr lang="en-US" sz="2400" dirty="0">
                <a:latin typeface="Calibri" pitchFamily="34" charset="0"/>
                <a:cs typeface="Calibri" pitchFamily="34" charset="0"/>
              </a:rPr>
              <a:t>:</a:t>
            </a:r>
          </a:p>
          <a:p>
            <a:pPr marL="342900" indent="-342900"/>
            <a:endParaRPr lang="en-US" sz="2400" dirty="0">
              <a:latin typeface="Calibri" pitchFamily="34" charset="0"/>
              <a:cs typeface="Calibri" pitchFamily="34" charset="0"/>
            </a:endParaRPr>
          </a:p>
          <a:p>
            <a:pPr marL="800100" lvl="1" indent="-342900">
              <a:buFontTx/>
              <a:buAutoNum type="arabicPeriod"/>
            </a:pPr>
            <a:r>
              <a:rPr lang="en-US" sz="2400" dirty="0" err="1">
                <a:latin typeface="Calibri" pitchFamily="34" charset="0"/>
                <a:cs typeface="Calibri" pitchFamily="34" charset="0"/>
              </a:rPr>
              <a:t>Gangguan</a:t>
            </a:r>
            <a:r>
              <a:rPr lang="en-US" sz="2400" dirty="0">
                <a:latin typeface="Calibri" pitchFamily="34" charset="0"/>
                <a:cs typeface="Calibri" pitchFamily="34" charset="0"/>
              </a:rPr>
              <a:t> </a:t>
            </a:r>
            <a:r>
              <a:rPr lang="en-US" sz="2400" dirty="0" err="1">
                <a:latin typeface="Calibri" pitchFamily="34" charset="0"/>
                <a:cs typeface="Calibri" pitchFamily="34" charset="0"/>
              </a:rPr>
              <a:t>sirkulasi</a:t>
            </a:r>
            <a:r>
              <a:rPr lang="en-US" sz="2400" dirty="0">
                <a:latin typeface="Calibri" pitchFamily="34" charset="0"/>
                <a:cs typeface="Calibri" pitchFamily="34" charset="0"/>
              </a:rPr>
              <a:t> </a:t>
            </a:r>
            <a:r>
              <a:rPr lang="en-US" sz="2400" dirty="0" err="1">
                <a:latin typeface="Calibri" pitchFamily="34" charset="0"/>
                <a:cs typeface="Calibri" pitchFamily="34" charset="0"/>
              </a:rPr>
              <a:t>menuju</a:t>
            </a:r>
            <a:r>
              <a:rPr lang="en-US" sz="2400" dirty="0">
                <a:latin typeface="Calibri" pitchFamily="34" charset="0"/>
                <a:cs typeface="Calibri" pitchFamily="34" charset="0"/>
              </a:rPr>
              <a:t> </a:t>
            </a:r>
            <a:r>
              <a:rPr lang="en-US" sz="2400" dirty="0" err="1">
                <a:latin typeface="Calibri" pitchFamily="34" charset="0"/>
                <a:cs typeface="Calibri" pitchFamily="34" charset="0"/>
              </a:rPr>
              <a:t>janin</a:t>
            </a:r>
            <a:r>
              <a:rPr lang="en-US" sz="2400" dirty="0">
                <a:latin typeface="Calibri" pitchFamily="34" charset="0"/>
                <a:cs typeface="Calibri" pitchFamily="34" charset="0"/>
              </a:rPr>
              <a:t> :</a:t>
            </a:r>
          </a:p>
          <a:p>
            <a:pPr marL="800100" lvl="1" indent="-342900"/>
            <a:endParaRPr lang="en-US" sz="2400" dirty="0">
              <a:latin typeface="Calibri" pitchFamily="34" charset="0"/>
              <a:cs typeface="Calibri" pitchFamily="34" charset="0"/>
            </a:endParaRPr>
          </a:p>
          <a:p>
            <a:pPr lvl="2" indent="-342900"/>
            <a:r>
              <a:rPr lang="en-US" sz="2400" dirty="0">
                <a:latin typeface="Calibri" pitchFamily="34" charset="0"/>
                <a:cs typeface="Calibri" pitchFamily="34" charset="0"/>
              </a:rPr>
              <a:t>    a. </a:t>
            </a:r>
            <a:r>
              <a:rPr lang="en-US" sz="2400" dirty="0" err="1">
                <a:latin typeface="Calibri" pitchFamily="34" charset="0"/>
                <a:cs typeface="Calibri" pitchFamily="34" charset="0"/>
              </a:rPr>
              <a:t>Gangguan</a:t>
            </a:r>
            <a:r>
              <a:rPr lang="en-US" sz="2400" dirty="0">
                <a:latin typeface="Calibri" pitchFamily="34" charset="0"/>
                <a:cs typeface="Calibri" pitchFamily="34" charset="0"/>
              </a:rPr>
              <a:t> </a:t>
            </a:r>
            <a:r>
              <a:rPr lang="en-US" sz="2400" dirty="0" err="1">
                <a:latin typeface="Calibri" pitchFamily="34" charset="0"/>
                <a:cs typeface="Calibri" pitchFamily="34" charset="0"/>
              </a:rPr>
              <a:t>aliran</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tali</a:t>
            </a:r>
            <a:r>
              <a:rPr lang="en-US" sz="2400" dirty="0">
                <a:latin typeface="Calibri" pitchFamily="34" charset="0"/>
                <a:cs typeface="Calibri" pitchFamily="34" charset="0"/>
              </a:rPr>
              <a:t> </a:t>
            </a:r>
            <a:r>
              <a:rPr lang="en-US" sz="2400" dirty="0" err="1">
                <a:latin typeface="Calibri" pitchFamily="34" charset="0"/>
                <a:cs typeface="Calibri" pitchFamily="34" charset="0"/>
              </a:rPr>
              <a:t>pusat</a:t>
            </a:r>
            <a:r>
              <a:rPr lang="en-US" sz="2400" dirty="0">
                <a:latin typeface="Calibri" pitchFamily="34" charset="0"/>
                <a:cs typeface="Calibri" pitchFamily="34" charset="0"/>
              </a:rPr>
              <a:t>.</a:t>
            </a:r>
          </a:p>
          <a:p>
            <a:pPr marL="1714500" lvl="3" indent="-1028700"/>
            <a:r>
              <a:rPr lang="en-US" sz="2400" dirty="0">
                <a:latin typeface="Calibri" pitchFamily="34" charset="0"/>
                <a:cs typeface="Calibri" pitchFamily="34" charset="0"/>
              </a:rPr>
              <a:t>	- </a:t>
            </a:r>
            <a:r>
              <a:rPr lang="en-US" sz="2400" dirty="0" err="1">
                <a:latin typeface="Calibri" pitchFamily="34" charset="0"/>
                <a:cs typeface="Calibri" pitchFamily="34" charset="0"/>
              </a:rPr>
              <a:t>Lilitan</a:t>
            </a:r>
            <a:r>
              <a:rPr lang="en-US" sz="2400" dirty="0">
                <a:latin typeface="Calibri" pitchFamily="34" charset="0"/>
                <a:cs typeface="Calibri" pitchFamily="34" charset="0"/>
              </a:rPr>
              <a:t> </a:t>
            </a:r>
            <a:r>
              <a:rPr lang="en-US" sz="2400" dirty="0" err="1">
                <a:latin typeface="Calibri" pitchFamily="34" charset="0"/>
                <a:cs typeface="Calibri" pitchFamily="34" charset="0"/>
              </a:rPr>
              <a:t>tali</a:t>
            </a:r>
            <a:r>
              <a:rPr lang="en-US" sz="2400" dirty="0">
                <a:latin typeface="Calibri" pitchFamily="34" charset="0"/>
                <a:cs typeface="Calibri" pitchFamily="34" charset="0"/>
              </a:rPr>
              <a:t> </a:t>
            </a:r>
            <a:r>
              <a:rPr lang="en-US" sz="2400" dirty="0" err="1">
                <a:latin typeface="Calibri" pitchFamily="34" charset="0"/>
                <a:cs typeface="Calibri" pitchFamily="34" charset="0"/>
              </a:rPr>
              <a:t>pusat</a:t>
            </a:r>
            <a:r>
              <a:rPr lang="en-US" sz="2400" dirty="0">
                <a:latin typeface="Calibri" pitchFamily="34" charset="0"/>
                <a:cs typeface="Calibri" pitchFamily="34" charset="0"/>
              </a:rPr>
              <a:t> </a:t>
            </a:r>
          </a:p>
          <a:p>
            <a:pPr marL="1714500" lvl="3" indent="-1028700"/>
            <a:r>
              <a:rPr lang="en-US" sz="2400" dirty="0">
                <a:latin typeface="Calibri" pitchFamily="34" charset="0"/>
                <a:cs typeface="Calibri" pitchFamily="34" charset="0"/>
              </a:rPr>
              <a:t>	- </a:t>
            </a:r>
            <a:r>
              <a:rPr lang="en-US" sz="2400" dirty="0" err="1">
                <a:latin typeface="Calibri" pitchFamily="34" charset="0"/>
                <a:cs typeface="Calibri" pitchFamily="34" charset="0"/>
              </a:rPr>
              <a:t>Simpul</a:t>
            </a:r>
            <a:r>
              <a:rPr lang="en-US" sz="2400" dirty="0">
                <a:latin typeface="Calibri" pitchFamily="34" charset="0"/>
                <a:cs typeface="Calibri" pitchFamily="34" charset="0"/>
              </a:rPr>
              <a:t> </a:t>
            </a:r>
            <a:r>
              <a:rPr lang="en-US" sz="2400" dirty="0" err="1">
                <a:latin typeface="Calibri" pitchFamily="34" charset="0"/>
                <a:cs typeface="Calibri" pitchFamily="34" charset="0"/>
              </a:rPr>
              <a:t>tali</a:t>
            </a:r>
            <a:r>
              <a:rPr lang="en-US" sz="2400" dirty="0">
                <a:latin typeface="Calibri" pitchFamily="34" charset="0"/>
                <a:cs typeface="Calibri" pitchFamily="34" charset="0"/>
              </a:rPr>
              <a:t> </a:t>
            </a:r>
            <a:r>
              <a:rPr lang="en-US" sz="2400" dirty="0" err="1">
                <a:latin typeface="Calibri" pitchFamily="34" charset="0"/>
                <a:cs typeface="Calibri" pitchFamily="34" charset="0"/>
              </a:rPr>
              <a:t>pusat</a:t>
            </a:r>
            <a:endParaRPr lang="en-US" sz="2400" dirty="0">
              <a:latin typeface="Calibri" pitchFamily="34" charset="0"/>
              <a:cs typeface="Calibri" pitchFamily="34" charset="0"/>
            </a:endParaRPr>
          </a:p>
          <a:p>
            <a:pPr marL="1714500" lvl="3" indent="-1028700"/>
            <a:r>
              <a:rPr lang="en-US" sz="2400" dirty="0">
                <a:latin typeface="Calibri" pitchFamily="34" charset="0"/>
                <a:cs typeface="Calibri" pitchFamily="34" charset="0"/>
              </a:rPr>
              <a:t>	- </a:t>
            </a:r>
            <a:r>
              <a:rPr lang="en-US" sz="2400" dirty="0" err="1">
                <a:latin typeface="Calibri" pitchFamily="34" charset="0"/>
                <a:cs typeface="Calibri" pitchFamily="34" charset="0"/>
              </a:rPr>
              <a:t>Tekanan</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tali</a:t>
            </a:r>
            <a:r>
              <a:rPr lang="en-US" sz="2400" dirty="0">
                <a:latin typeface="Calibri" pitchFamily="34" charset="0"/>
                <a:cs typeface="Calibri" pitchFamily="34" charset="0"/>
              </a:rPr>
              <a:t> </a:t>
            </a:r>
            <a:r>
              <a:rPr lang="en-US" sz="2400" dirty="0" err="1">
                <a:latin typeface="Calibri" pitchFamily="34" charset="0"/>
                <a:cs typeface="Calibri" pitchFamily="34" charset="0"/>
              </a:rPr>
              <a:t>pusat</a:t>
            </a:r>
            <a:endParaRPr lang="en-US" sz="2400" dirty="0">
              <a:latin typeface="Calibri" pitchFamily="34" charset="0"/>
              <a:cs typeface="Calibri" pitchFamily="34" charset="0"/>
            </a:endParaRPr>
          </a:p>
          <a:p>
            <a:pPr marL="1714500" lvl="3" indent="-1028700"/>
            <a:r>
              <a:rPr lang="en-US" sz="2400" dirty="0">
                <a:latin typeface="Calibri" pitchFamily="34" charset="0"/>
                <a:cs typeface="Calibri" pitchFamily="34" charset="0"/>
              </a:rPr>
              <a:t>	- </a:t>
            </a:r>
            <a:r>
              <a:rPr lang="en-US" sz="2400" dirty="0" err="1">
                <a:latin typeface="Calibri" pitchFamily="34" charset="0"/>
                <a:cs typeface="Calibri" pitchFamily="34" charset="0"/>
              </a:rPr>
              <a:t>Ketuban</a:t>
            </a:r>
            <a:r>
              <a:rPr lang="en-US" sz="2400" dirty="0">
                <a:latin typeface="Calibri" pitchFamily="34" charset="0"/>
                <a:cs typeface="Calibri" pitchFamily="34" charset="0"/>
              </a:rPr>
              <a:t> </a:t>
            </a:r>
            <a:r>
              <a:rPr lang="en-US" sz="2400" dirty="0" err="1">
                <a:latin typeface="Calibri" pitchFamily="34" charset="0"/>
                <a:cs typeface="Calibri" pitchFamily="34" charset="0"/>
              </a:rPr>
              <a:t>telah</a:t>
            </a:r>
            <a:r>
              <a:rPr lang="en-US" sz="2400" dirty="0">
                <a:latin typeface="Calibri" pitchFamily="34" charset="0"/>
                <a:cs typeface="Calibri" pitchFamily="34" charset="0"/>
              </a:rPr>
              <a:t> </a:t>
            </a:r>
            <a:r>
              <a:rPr lang="en-US" sz="2400" dirty="0" err="1">
                <a:latin typeface="Calibri" pitchFamily="34" charset="0"/>
                <a:cs typeface="Calibri" pitchFamily="34" charset="0"/>
              </a:rPr>
              <a:t>pecah</a:t>
            </a:r>
            <a:endParaRPr lang="en-US" sz="2400" dirty="0">
              <a:latin typeface="Calibri" pitchFamily="34" charset="0"/>
              <a:cs typeface="Calibri" pitchFamily="34" charset="0"/>
            </a:endParaRPr>
          </a:p>
          <a:p>
            <a:pPr marL="1714500" lvl="3" indent="-1028700"/>
            <a:r>
              <a:rPr lang="en-US" sz="2400" dirty="0">
                <a:latin typeface="Calibri" pitchFamily="34" charset="0"/>
                <a:cs typeface="Calibri" pitchFamily="34" charset="0"/>
              </a:rPr>
              <a:t>	- </a:t>
            </a:r>
            <a:r>
              <a:rPr lang="en-US" sz="2400" dirty="0" err="1">
                <a:latin typeface="Calibri" pitchFamily="34" charset="0"/>
                <a:cs typeface="Calibri" pitchFamily="34" charset="0"/>
              </a:rPr>
              <a:t>Kehamilan</a:t>
            </a:r>
            <a:r>
              <a:rPr lang="en-US" sz="2400" dirty="0">
                <a:latin typeface="Calibri" pitchFamily="34" charset="0"/>
                <a:cs typeface="Calibri" pitchFamily="34" charset="0"/>
              </a:rPr>
              <a:t> </a:t>
            </a:r>
            <a:r>
              <a:rPr lang="en-US" sz="2400" dirty="0" err="1">
                <a:latin typeface="Calibri" pitchFamily="34" charset="0"/>
                <a:cs typeface="Calibri" pitchFamily="34" charset="0"/>
              </a:rPr>
              <a:t>lewat</a:t>
            </a:r>
            <a:r>
              <a:rPr lang="en-US" sz="2400" dirty="0">
                <a:latin typeface="Calibri" pitchFamily="34" charset="0"/>
                <a:cs typeface="Calibri" pitchFamily="34" charset="0"/>
              </a:rPr>
              <a:t> </a:t>
            </a:r>
            <a:r>
              <a:rPr lang="en-US" sz="2400" dirty="0" err="1">
                <a:latin typeface="Calibri" pitchFamily="34" charset="0"/>
                <a:cs typeface="Calibri" pitchFamily="34" charset="0"/>
              </a:rPr>
              <a:t>waktu</a:t>
            </a:r>
            <a:r>
              <a:rPr lang="en-US" sz="2400" dirty="0">
                <a:latin typeface="Calibri" pitchFamily="34" charset="0"/>
                <a:cs typeface="Calibri" pitchFamily="34" charset="0"/>
              </a:rPr>
              <a:t>.</a:t>
            </a:r>
          </a:p>
          <a:p>
            <a:pPr marL="1714500" lvl="3" indent="-1028700"/>
            <a:endParaRPr lang="en-US" sz="2400" dirty="0">
              <a:latin typeface="Calibri" pitchFamily="34" charset="0"/>
              <a:cs typeface="Calibri" pitchFamily="34" charset="0"/>
            </a:endParaRPr>
          </a:p>
          <a:p>
            <a:pPr lvl="2" indent="-342900"/>
            <a:r>
              <a:rPr lang="en-US" sz="2400" dirty="0">
                <a:latin typeface="Calibri" pitchFamily="34" charset="0"/>
                <a:cs typeface="Calibri" pitchFamily="34" charset="0"/>
              </a:rPr>
              <a:t>    b. </a:t>
            </a:r>
            <a:r>
              <a:rPr lang="en-US" sz="2400" dirty="0" err="1">
                <a:latin typeface="Calibri" pitchFamily="34" charset="0"/>
                <a:cs typeface="Calibri" pitchFamily="34" charset="0"/>
              </a:rPr>
              <a:t>Pengaruh</a:t>
            </a:r>
            <a:r>
              <a:rPr lang="en-US" sz="2400" dirty="0">
                <a:latin typeface="Calibri" pitchFamily="34" charset="0"/>
                <a:cs typeface="Calibri" pitchFamily="34" charset="0"/>
              </a:rPr>
              <a:t> </a:t>
            </a:r>
            <a:r>
              <a:rPr lang="en-US" sz="2400" dirty="0" err="1">
                <a:latin typeface="Calibri" pitchFamily="34" charset="0"/>
                <a:cs typeface="Calibri" pitchFamily="34" charset="0"/>
              </a:rPr>
              <a:t>Obat</a:t>
            </a:r>
            <a:r>
              <a:rPr lang="en-US" sz="2400" dirty="0">
                <a:latin typeface="Calibri" pitchFamily="34" charset="0"/>
                <a:cs typeface="Calibri" pitchFamily="34" charset="0"/>
              </a:rPr>
              <a:t> </a:t>
            </a:r>
          </a:p>
          <a:p>
            <a:pPr marL="1714500" lvl="3" indent="-1028700"/>
            <a:r>
              <a:rPr lang="en-US" sz="2400" dirty="0">
                <a:latin typeface="Calibri" pitchFamily="34" charset="0"/>
                <a:cs typeface="Calibri" pitchFamily="34" charset="0"/>
              </a:rPr>
              <a:t>        </a:t>
            </a:r>
            <a:r>
              <a:rPr lang="en-US" sz="2400" dirty="0" err="1">
                <a:latin typeface="Calibri" pitchFamily="34" charset="0"/>
                <a:cs typeface="Calibri" pitchFamily="34" charset="0"/>
              </a:rPr>
              <a:t>karena</a:t>
            </a:r>
            <a:r>
              <a:rPr lang="en-US" sz="2400" dirty="0">
                <a:latin typeface="Calibri" pitchFamily="34" charset="0"/>
                <a:cs typeface="Calibri" pitchFamily="34" charset="0"/>
              </a:rPr>
              <a:t> </a:t>
            </a:r>
            <a:r>
              <a:rPr lang="en-US" sz="2400" dirty="0" err="1">
                <a:latin typeface="Calibri" pitchFamily="34" charset="0"/>
                <a:cs typeface="Calibri" pitchFamily="34" charset="0"/>
              </a:rPr>
              <a:t>narkoba</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saat</a:t>
            </a:r>
            <a:r>
              <a:rPr lang="en-US" sz="2400" dirty="0">
                <a:latin typeface="Calibri" pitchFamily="34" charset="0"/>
                <a:cs typeface="Calibri" pitchFamily="34" charset="0"/>
              </a:rPr>
              <a:t> </a:t>
            </a:r>
            <a:r>
              <a:rPr lang="en-US" sz="2400" dirty="0" err="1">
                <a:latin typeface="Calibri" pitchFamily="34" charset="0"/>
                <a:cs typeface="Calibri" pitchFamily="34" charset="0"/>
              </a:rPr>
              <a:t>persalinan</a:t>
            </a:r>
            <a:r>
              <a:rPr lang="en-US" sz="2400" dirty="0">
                <a:latin typeface="Calibri" pitchFamily="34" charset="0"/>
                <a:cs typeface="Calibri" pitchFamily="34" charset="0"/>
              </a:rPr>
              <a:t>.</a:t>
            </a:r>
          </a:p>
        </p:txBody>
      </p:sp>
      <p:sp>
        <p:nvSpPr>
          <p:cNvPr id="3" name="Slide Number Placeholder 2"/>
          <p:cNvSpPr>
            <a:spLocks noGrp="1"/>
          </p:cNvSpPr>
          <p:nvPr>
            <p:ph type="sldNum" sz="quarter" idx="12"/>
          </p:nvPr>
        </p:nvSpPr>
        <p:spPr/>
        <p:txBody>
          <a:bodyPr/>
          <a:lstStyle/>
          <a:p>
            <a:fld id="{4E3FC2A4-3D22-49F8-8435-A7A702B78892}" type="slidenum">
              <a:rPr lang="id-ID" smtClean="0"/>
              <a:pPr/>
              <a:t>18</a:t>
            </a:fld>
            <a:endParaRPr lang="id-ID"/>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285720" y="828675"/>
            <a:ext cx="8643998" cy="4524315"/>
          </a:xfrm>
          <a:prstGeom prst="rect">
            <a:avLst/>
          </a:prstGeom>
          <a:noFill/>
          <a:ln w="9525">
            <a:noFill/>
            <a:miter lim="800000"/>
            <a:headEnd/>
            <a:tailEnd/>
          </a:ln>
          <a:effectLst/>
        </p:spPr>
        <p:txBody>
          <a:bodyPr wrap="square">
            <a:spAutoFit/>
          </a:bodyPr>
          <a:lstStyle/>
          <a:p>
            <a:pPr lvl="1"/>
            <a:r>
              <a:rPr lang="en-US" sz="2400" dirty="0">
                <a:latin typeface="Calibri" pitchFamily="34" charset="0"/>
                <a:cs typeface="Calibri" pitchFamily="34" charset="0"/>
              </a:rPr>
              <a:t>2. </a:t>
            </a:r>
            <a:r>
              <a:rPr lang="en-US" sz="2400" dirty="0" err="1">
                <a:latin typeface="Calibri" pitchFamily="34" charset="0"/>
                <a:cs typeface="Calibri" pitchFamily="34" charset="0"/>
              </a:rPr>
              <a:t>Faktor</a:t>
            </a:r>
            <a:r>
              <a:rPr lang="en-US" sz="2400" dirty="0">
                <a:latin typeface="Calibri" pitchFamily="34" charset="0"/>
                <a:cs typeface="Calibri" pitchFamily="34" charset="0"/>
              </a:rPr>
              <a:t> </a:t>
            </a:r>
            <a:r>
              <a:rPr lang="en-US" sz="2400" dirty="0" err="1">
                <a:latin typeface="Calibri" pitchFamily="34" charset="0"/>
                <a:cs typeface="Calibri" pitchFamily="34" charset="0"/>
              </a:rPr>
              <a:t>Ibu</a:t>
            </a:r>
            <a:r>
              <a:rPr lang="en-US" sz="2400" dirty="0">
                <a:latin typeface="Calibri" pitchFamily="34" charset="0"/>
                <a:cs typeface="Calibri" pitchFamily="34" charset="0"/>
              </a:rPr>
              <a:t> </a:t>
            </a:r>
          </a:p>
          <a:p>
            <a:pPr lvl="1"/>
            <a:endParaRPr lang="en-US" sz="2400" dirty="0">
              <a:latin typeface="Calibri" pitchFamily="34" charset="0"/>
              <a:cs typeface="Calibri" pitchFamily="34" charset="0"/>
            </a:endParaRPr>
          </a:p>
          <a:p>
            <a:pPr lvl="1"/>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a:latin typeface="Calibri" pitchFamily="34" charset="0"/>
                <a:cs typeface="Calibri" pitchFamily="34" charset="0"/>
              </a:rPr>
              <a:t>- </a:t>
            </a:r>
            <a:r>
              <a:rPr lang="en-US" sz="2400" dirty="0" err="1">
                <a:latin typeface="Calibri" pitchFamily="34" charset="0"/>
                <a:cs typeface="Calibri" pitchFamily="34" charset="0"/>
              </a:rPr>
              <a:t>Gangguan</a:t>
            </a:r>
            <a:r>
              <a:rPr lang="en-US" sz="2400" dirty="0">
                <a:latin typeface="Calibri" pitchFamily="34" charset="0"/>
                <a:cs typeface="Calibri" pitchFamily="34" charset="0"/>
              </a:rPr>
              <a:t> his : </a:t>
            </a:r>
            <a:r>
              <a:rPr lang="en-US" sz="2400" dirty="0" err="1">
                <a:latin typeface="Calibri" pitchFamily="34" charset="0"/>
                <a:cs typeface="Calibri" pitchFamily="34" charset="0"/>
              </a:rPr>
              <a:t>tetania</a:t>
            </a:r>
            <a:r>
              <a:rPr lang="en-US" sz="2400" dirty="0">
                <a:latin typeface="Calibri" pitchFamily="34" charset="0"/>
                <a:cs typeface="Calibri" pitchFamily="34" charset="0"/>
              </a:rPr>
              <a:t> uteri – </a:t>
            </a:r>
            <a:r>
              <a:rPr lang="en-US" sz="2400" dirty="0" err="1">
                <a:latin typeface="Calibri" pitchFamily="34" charset="0"/>
                <a:cs typeface="Calibri" pitchFamily="34" charset="0"/>
              </a:rPr>
              <a:t>hipertensi</a:t>
            </a:r>
            <a:endParaRPr lang="en-US" sz="2400" dirty="0">
              <a:latin typeface="Calibri" pitchFamily="34" charset="0"/>
              <a:cs typeface="Calibri" pitchFamily="34" charset="0"/>
            </a:endParaRPr>
          </a:p>
          <a:p>
            <a:pPr lvl="1"/>
            <a:endParaRPr lang="en-US" sz="2400" dirty="0">
              <a:latin typeface="Calibri" pitchFamily="34" charset="0"/>
              <a:cs typeface="Calibri" pitchFamily="34" charset="0"/>
            </a:endParaRPr>
          </a:p>
          <a:p>
            <a:pPr lvl="1"/>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a:latin typeface="Calibri" pitchFamily="34" charset="0"/>
                <a:cs typeface="Calibri" pitchFamily="34" charset="0"/>
              </a:rPr>
              <a:t>- </a:t>
            </a:r>
            <a:r>
              <a:rPr lang="en-US" sz="2400" dirty="0" err="1">
                <a:latin typeface="Calibri" pitchFamily="34" charset="0"/>
                <a:cs typeface="Calibri" pitchFamily="34" charset="0"/>
              </a:rPr>
              <a:t>Turunnya</a:t>
            </a:r>
            <a:r>
              <a:rPr lang="en-US" sz="2400" dirty="0">
                <a:latin typeface="Calibri" pitchFamily="34" charset="0"/>
                <a:cs typeface="Calibri" pitchFamily="34" charset="0"/>
              </a:rPr>
              <a:t> </a:t>
            </a:r>
            <a:r>
              <a:rPr lang="en-US" sz="2400" dirty="0" err="1">
                <a:latin typeface="Calibri" pitchFamily="34" charset="0"/>
                <a:cs typeface="Calibri" pitchFamily="34" charset="0"/>
              </a:rPr>
              <a:t>tekanan</a:t>
            </a:r>
            <a:r>
              <a:rPr lang="en-US" sz="2400" dirty="0">
                <a:latin typeface="Calibri" pitchFamily="34" charset="0"/>
                <a:cs typeface="Calibri" pitchFamily="34" charset="0"/>
              </a:rPr>
              <a:t> </a:t>
            </a:r>
            <a:r>
              <a:rPr lang="en-US" sz="2400" dirty="0" err="1">
                <a:latin typeface="Calibri" pitchFamily="34" charset="0"/>
                <a:cs typeface="Calibri" pitchFamily="34" charset="0"/>
              </a:rPr>
              <a:t>darah</a:t>
            </a:r>
            <a:r>
              <a:rPr lang="en-US" sz="2400" dirty="0">
                <a:latin typeface="Calibri" pitchFamily="34" charset="0"/>
                <a:cs typeface="Calibri" pitchFamily="34" charset="0"/>
              </a:rPr>
              <a:t> </a:t>
            </a:r>
            <a:r>
              <a:rPr lang="en-US" sz="2400" dirty="0" err="1">
                <a:latin typeface="Calibri" pitchFamily="34" charset="0"/>
                <a:cs typeface="Calibri" pitchFamily="34" charset="0"/>
              </a:rPr>
              <a:t>dapat</a:t>
            </a:r>
            <a:r>
              <a:rPr lang="en-US" sz="2400" dirty="0">
                <a:latin typeface="Calibri" pitchFamily="34" charset="0"/>
                <a:cs typeface="Calibri" pitchFamily="34" charset="0"/>
              </a:rPr>
              <a:t> </a:t>
            </a:r>
            <a:r>
              <a:rPr lang="en-US" sz="2400" dirty="0" err="1">
                <a:latin typeface="Calibri" pitchFamily="34" charset="0"/>
                <a:cs typeface="Calibri" pitchFamily="34" charset="0"/>
              </a:rPr>
              <a:t>mendadak</a:t>
            </a:r>
            <a:r>
              <a:rPr lang="en-US" sz="2400" dirty="0">
                <a:latin typeface="Calibri" pitchFamily="34" charset="0"/>
                <a:cs typeface="Calibri" pitchFamily="34" charset="0"/>
              </a:rPr>
              <a:t> :</a:t>
            </a:r>
          </a:p>
          <a:p>
            <a:r>
              <a:rPr lang="en-US" sz="2400" dirty="0">
                <a:latin typeface="Calibri" pitchFamily="34" charset="0"/>
                <a:cs typeface="Calibri" pitchFamily="34" charset="0"/>
              </a:rPr>
              <a:t>       </a:t>
            </a:r>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Perdarahan</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plasenta</a:t>
            </a:r>
            <a:r>
              <a:rPr lang="en-US" sz="2400" dirty="0">
                <a:latin typeface="Calibri" pitchFamily="34" charset="0"/>
                <a:cs typeface="Calibri" pitchFamily="34" charset="0"/>
              </a:rPr>
              <a:t> </a:t>
            </a:r>
            <a:r>
              <a:rPr lang="en-US" sz="2400" dirty="0" err="1">
                <a:latin typeface="Calibri" pitchFamily="34" charset="0"/>
                <a:cs typeface="Calibri" pitchFamily="34" charset="0"/>
              </a:rPr>
              <a:t>dan</a:t>
            </a:r>
            <a:r>
              <a:rPr lang="en-US" sz="2400" dirty="0">
                <a:latin typeface="Calibri" pitchFamily="34" charset="0"/>
                <a:cs typeface="Calibri" pitchFamily="34" charset="0"/>
              </a:rPr>
              <a:t> </a:t>
            </a:r>
            <a:r>
              <a:rPr lang="en-US" sz="2400" dirty="0" err="1">
                <a:latin typeface="Calibri" pitchFamily="34" charset="0"/>
                <a:cs typeface="Calibri" pitchFamily="34" charset="0"/>
              </a:rPr>
              <a:t>solusio</a:t>
            </a:r>
            <a:r>
              <a:rPr lang="en-US" sz="2400" dirty="0">
                <a:latin typeface="Calibri" pitchFamily="34" charset="0"/>
                <a:cs typeface="Calibri" pitchFamily="34" charset="0"/>
              </a:rPr>
              <a:t> </a:t>
            </a:r>
            <a:r>
              <a:rPr lang="en-US" sz="2400" dirty="0" err="1">
                <a:latin typeface="Calibri" pitchFamily="34" charset="0"/>
                <a:cs typeface="Calibri" pitchFamily="34" charset="0"/>
              </a:rPr>
              <a:t>plasenta</a:t>
            </a:r>
            <a:endParaRPr lang="en-US" sz="2400" dirty="0">
              <a:latin typeface="Calibri" pitchFamily="34" charset="0"/>
              <a:cs typeface="Calibri" pitchFamily="34" charset="0"/>
            </a:endParaRPr>
          </a:p>
          <a:p>
            <a:r>
              <a:rPr lang="en-US" sz="2400" dirty="0">
                <a:latin typeface="Calibri" pitchFamily="34" charset="0"/>
                <a:cs typeface="Calibri" pitchFamily="34" charset="0"/>
              </a:rPr>
              <a:t>     </a:t>
            </a:r>
          </a:p>
          <a:p>
            <a:r>
              <a:rPr lang="en-US" sz="2400" dirty="0">
                <a:latin typeface="Calibri" pitchFamily="34" charset="0"/>
                <a:cs typeface="Calibri" pitchFamily="34" charset="0"/>
              </a:rPr>
              <a:t>    </a:t>
            </a:r>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Vasokonstriksi</a:t>
            </a:r>
            <a:r>
              <a:rPr lang="en-US" sz="2400" dirty="0">
                <a:latin typeface="Calibri" pitchFamily="34" charset="0"/>
                <a:cs typeface="Calibri" pitchFamily="34" charset="0"/>
              </a:rPr>
              <a:t> arterial :</a:t>
            </a:r>
          </a:p>
          <a:p>
            <a:r>
              <a:rPr lang="en-US" sz="2400" dirty="0">
                <a:latin typeface="Calibri" pitchFamily="34" charset="0"/>
                <a:cs typeface="Calibri" pitchFamily="34" charset="0"/>
              </a:rPr>
              <a:t>       </a:t>
            </a:r>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Hipertensi</a:t>
            </a:r>
            <a:r>
              <a:rPr lang="en-US" sz="2400" dirty="0">
                <a:latin typeface="Calibri" pitchFamily="34" charset="0"/>
                <a:cs typeface="Calibri" pitchFamily="34" charset="0"/>
              </a:rPr>
              <a:t> </a:t>
            </a:r>
            <a:r>
              <a:rPr lang="en-US" sz="2400" dirty="0" err="1">
                <a:latin typeface="Calibri" pitchFamily="34" charset="0"/>
                <a:cs typeface="Calibri" pitchFamily="34" charset="0"/>
              </a:rPr>
              <a:t>pada</a:t>
            </a:r>
            <a:r>
              <a:rPr lang="en-US" sz="2400" dirty="0">
                <a:latin typeface="Calibri" pitchFamily="34" charset="0"/>
                <a:cs typeface="Calibri" pitchFamily="34" charset="0"/>
              </a:rPr>
              <a:t> </a:t>
            </a:r>
            <a:r>
              <a:rPr lang="en-US" sz="2400" dirty="0" err="1">
                <a:latin typeface="Calibri" pitchFamily="34" charset="0"/>
                <a:cs typeface="Calibri" pitchFamily="34" charset="0"/>
              </a:rPr>
              <a:t>hamil</a:t>
            </a:r>
            <a:r>
              <a:rPr lang="en-US" sz="2400" dirty="0">
                <a:latin typeface="Calibri" pitchFamily="34" charset="0"/>
                <a:cs typeface="Calibri" pitchFamily="34" charset="0"/>
              </a:rPr>
              <a:t> </a:t>
            </a:r>
            <a:r>
              <a:rPr lang="en-US" sz="2400" dirty="0" err="1">
                <a:latin typeface="Calibri" pitchFamily="34" charset="0"/>
                <a:cs typeface="Calibri" pitchFamily="34" charset="0"/>
              </a:rPr>
              <a:t>dan</a:t>
            </a:r>
            <a:r>
              <a:rPr lang="en-US" sz="2400" dirty="0">
                <a:latin typeface="Calibri" pitchFamily="34" charset="0"/>
                <a:cs typeface="Calibri" pitchFamily="34" charset="0"/>
              </a:rPr>
              <a:t> </a:t>
            </a:r>
            <a:r>
              <a:rPr lang="en-US" sz="2400" dirty="0" err="1">
                <a:latin typeface="Calibri" pitchFamily="34" charset="0"/>
                <a:cs typeface="Calibri" pitchFamily="34" charset="0"/>
              </a:rPr>
              <a:t>sestosis</a:t>
            </a:r>
            <a:r>
              <a:rPr lang="en-US" sz="2400" dirty="0">
                <a:latin typeface="Calibri" pitchFamily="34" charset="0"/>
                <a:cs typeface="Calibri" pitchFamily="34" charset="0"/>
              </a:rPr>
              <a:t> pre </a:t>
            </a:r>
            <a:r>
              <a:rPr lang="en-US" sz="2400" dirty="0" err="1" smtClean="0">
                <a:latin typeface="Calibri" pitchFamily="34" charset="0"/>
                <a:cs typeface="Calibri" pitchFamily="34" charset="0"/>
              </a:rPr>
              <a:t>eklampsia</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klampsia</a:t>
            </a:r>
            <a:r>
              <a:rPr lang="en-US" sz="2400" dirty="0">
                <a:latin typeface="Calibri" pitchFamily="34" charset="0"/>
                <a:cs typeface="Calibri" pitchFamily="34" charset="0"/>
              </a:rPr>
              <a:t>.</a:t>
            </a:r>
          </a:p>
          <a:p>
            <a:endParaRPr lang="en-US" sz="2400" dirty="0">
              <a:latin typeface="Calibri" pitchFamily="34" charset="0"/>
              <a:cs typeface="Calibri" pitchFamily="34" charset="0"/>
            </a:endParaRPr>
          </a:p>
          <a:p>
            <a:r>
              <a:rPr lang="en-US" sz="2400" dirty="0">
                <a:latin typeface="Calibri" pitchFamily="34" charset="0"/>
                <a:cs typeface="Calibri" pitchFamily="34" charset="0"/>
              </a:rPr>
              <a:t>   </a:t>
            </a:r>
            <a:r>
              <a:rPr lang="id-ID" sz="2400" dirty="0" smtClean="0">
                <a:latin typeface="Calibri" pitchFamily="34" charset="0"/>
                <a:cs typeface="Calibri" pitchFamily="34" charset="0"/>
              </a:rPr>
              <a:t>	</a:t>
            </a:r>
            <a:r>
              <a:rPr lang="en-US" sz="2400" dirty="0" smtClean="0">
                <a:latin typeface="Calibri" pitchFamily="34" charset="0"/>
                <a:cs typeface="Calibri" pitchFamily="34" charset="0"/>
              </a:rPr>
              <a:t>  </a:t>
            </a:r>
            <a:r>
              <a:rPr lang="en-US" sz="2400" dirty="0">
                <a:latin typeface="Calibri" pitchFamily="34" charset="0"/>
                <a:cs typeface="Calibri" pitchFamily="34" charset="0"/>
              </a:rPr>
              <a:t>- </a:t>
            </a:r>
            <a:r>
              <a:rPr lang="en-US" sz="2400" dirty="0" err="1">
                <a:latin typeface="Calibri" pitchFamily="34" charset="0"/>
                <a:cs typeface="Calibri" pitchFamily="34" charset="0"/>
              </a:rPr>
              <a:t>Gangguan</a:t>
            </a:r>
            <a:r>
              <a:rPr lang="en-US" sz="2400" dirty="0">
                <a:latin typeface="Calibri" pitchFamily="34" charset="0"/>
                <a:cs typeface="Calibri" pitchFamily="34" charset="0"/>
              </a:rPr>
              <a:t> </a:t>
            </a:r>
            <a:r>
              <a:rPr lang="en-US" sz="2400" dirty="0" err="1">
                <a:latin typeface="Calibri" pitchFamily="34" charset="0"/>
                <a:cs typeface="Calibri" pitchFamily="34" charset="0"/>
              </a:rPr>
              <a:t>pertukaran</a:t>
            </a:r>
            <a:r>
              <a:rPr lang="en-US" sz="2400" dirty="0">
                <a:latin typeface="Calibri" pitchFamily="34" charset="0"/>
                <a:cs typeface="Calibri" pitchFamily="34" charset="0"/>
              </a:rPr>
              <a:t> </a:t>
            </a:r>
            <a:r>
              <a:rPr lang="en-US" sz="2400" dirty="0" err="1">
                <a:latin typeface="Calibri" pitchFamily="34" charset="0"/>
                <a:cs typeface="Calibri" pitchFamily="34" charset="0"/>
              </a:rPr>
              <a:t>nutrisi</a:t>
            </a:r>
            <a:r>
              <a:rPr lang="en-US" sz="2400" dirty="0">
                <a:latin typeface="Calibri" pitchFamily="34" charset="0"/>
                <a:cs typeface="Calibri" pitchFamily="34" charset="0"/>
              </a:rPr>
              <a:t> / 02 : </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solusio</a:t>
            </a:r>
            <a:r>
              <a:rPr lang="en-US" sz="2400" dirty="0">
                <a:latin typeface="Calibri" pitchFamily="34" charset="0"/>
                <a:cs typeface="Calibri" pitchFamily="34" charset="0"/>
              </a:rPr>
              <a:t> </a:t>
            </a:r>
            <a:r>
              <a:rPr lang="en-US" sz="2400" dirty="0" err="1">
                <a:latin typeface="Calibri" pitchFamily="34" charset="0"/>
                <a:cs typeface="Calibri" pitchFamily="34" charset="0"/>
              </a:rPr>
              <a:t>plasenta</a:t>
            </a:r>
            <a:r>
              <a:rPr lang="en-US" sz="2400" dirty="0">
                <a:latin typeface="Calibri" pitchFamily="34" charset="0"/>
                <a:cs typeface="Calibri" pitchFamily="34" charset="0"/>
              </a:rPr>
              <a:t>.</a:t>
            </a:r>
          </a:p>
          <a:p>
            <a:endParaRPr lang="en-US" sz="2400" dirty="0">
              <a:latin typeface="Calibri" pitchFamily="34" charset="0"/>
              <a:cs typeface="Calibri" pitchFamily="34" charset="0"/>
            </a:endParaRPr>
          </a:p>
        </p:txBody>
      </p:sp>
      <p:sp>
        <p:nvSpPr>
          <p:cNvPr id="3" name="Slide Number Placeholder 2"/>
          <p:cNvSpPr>
            <a:spLocks noGrp="1"/>
          </p:cNvSpPr>
          <p:nvPr>
            <p:ph type="sldNum" sz="quarter" idx="12"/>
          </p:nvPr>
        </p:nvSpPr>
        <p:spPr/>
        <p:txBody>
          <a:bodyPr/>
          <a:lstStyle/>
          <a:p>
            <a:fld id="{4E3FC2A4-3D22-49F8-8435-A7A702B78892}" type="slidenum">
              <a:rPr lang="id-ID" smtClean="0"/>
              <a:pPr/>
              <a:t>19</a:t>
            </a:fld>
            <a:endParaRPr lang="id-ID"/>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Text Box 4"/>
          <p:cNvSpPr txBox="1">
            <a:spLocks noChangeArrowheads="1"/>
          </p:cNvSpPr>
          <p:nvPr/>
        </p:nvSpPr>
        <p:spPr bwMode="auto">
          <a:xfrm>
            <a:off x="127000" y="152400"/>
            <a:ext cx="2921000" cy="457200"/>
          </a:xfrm>
          <a:prstGeom prst="rect">
            <a:avLst/>
          </a:prstGeom>
          <a:noFill/>
          <a:ln w="9525">
            <a:noFill/>
            <a:miter lim="800000"/>
            <a:headEnd/>
            <a:tailEnd/>
          </a:ln>
          <a:effectLst/>
        </p:spPr>
        <p:txBody>
          <a:bodyPr wrap="none">
            <a:spAutoFit/>
          </a:bodyPr>
          <a:lstStyle/>
          <a:p>
            <a:r>
              <a:rPr lang="en-US" altLang="ko-KR" sz="2400" dirty="0">
                <a:latin typeface="Verdana" pitchFamily="34" charset="0"/>
                <a:ea typeface="굴림" charset="-127"/>
              </a:rPr>
              <a:t>E. PENANGANAN.</a:t>
            </a:r>
            <a:r>
              <a:rPr lang="en-US" altLang="ko-KR" dirty="0">
                <a:latin typeface="Calibri" pitchFamily="34" charset="0"/>
                <a:ea typeface="굴림" charset="-127"/>
              </a:rPr>
              <a:t> </a:t>
            </a:r>
            <a:endParaRPr lang="en-US" dirty="0">
              <a:latin typeface="Calibri" pitchFamily="34" charset="0"/>
            </a:endParaRPr>
          </a:p>
        </p:txBody>
      </p:sp>
      <p:pic>
        <p:nvPicPr>
          <p:cNvPr id="57349" name="Picture 5" descr="Presentation1"/>
          <p:cNvPicPr>
            <a:picLocks noChangeAspect="1" noChangeArrowheads="1"/>
          </p:cNvPicPr>
          <p:nvPr/>
        </p:nvPicPr>
        <p:blipFill>
          <a:blip r:embed="rId2"/>
          <a:srcRect/>
          <a:stretch>
            <a:fillRect/>
          </a:stretch>
        </p:blipFill>
        <p:spPr bwMode="auto">
          <a:xfrm>
            <a:off x="457200" y="685800"/>
            <a:ext cx="8382000" cy="5943600"/>
          </a:xfrm>
          <a:prstGeom prst="rect">
            <a:avLst/>
          </a:prstGeom>
          <a:noFill/>
        </p:spPr>
      </p:pic>
      <p:sp>
        <p:nvSpPr>
          <p:cNvPr id="4" name="Slide Number Placeholder 3"/>
          <p:cNvSpPr>
            <a:spLocks noGrp="1"/>
          </p:cNvSpPr>
          <p:nvPr>
            <p:ph type="sldNum" sz="quarter" idx="12"/>
          </p:nvPr>
        </p:nvSpPr>
        <p:spPr/>
        <p:txBody>
          <a:bodyPr/>
          <a:lstStyle/>
          <a:p>
            <a:fld id="{4E3FC2A4-3D22-49F8-8435-A7A702B78892}" type="slidenum">
              <a:rPr lang="id-ID" smtClean="0"/>
              <a:pPr/>
              <a:t>20</a:t>
            </a:fld>
            <a:endParaRPr lang="id-ID"/>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ile0345"/>
          <p:cNvPicPr>
            <a:picLocks noChangeAspect="1" noChangeArrowheads="1"/>
          </p:cNvPicPr>
          <p:nvPr/>
        </p:nvPicPr>
        <p:blipFill>
          <a:blip r:embed="rId2"/>
          <a:srcRect l="285" t="4527" b="3320"/>
          <a:stretch>
            <a:fillRect/>
          </a:stretch>
        </p:blipFill>
        <p:spPr bwMode="auto">
          <a:xfrm>
            <a:off x="533400" y="685800"/>
            <a:ext cx="8077200" cy="6019800"/>
          </a:xfrm>
          <a:prstGeom prst="rect">
            <a:avLst/>
          </a:prstGeom>
          <a:noFill/>
        </p:spPr>
      </p:pic>
      <p:sp>
        <p:nvSpPr>
          <p:cNvPr id="13315" name="Text Box 3"/>
          <p:cNvSpPr txBox="1">
            <a:spLocks noChangeArrowheads="1"/>
          </p:cNvSpPr>
          <p:nvPr/>
        </p:nvSpPr>
        <p:spPr bwMode="auto">
          <a:xfrm>
            <a:off x="1889125" y="152400"/>
            <a:ext cx="5668963" cy="457200"/>
          </a:xfrm>
          <a:prstGeom prst="rect">
            <a:avLst/>
          </a:prstGeom>
          <a:noFill/>
          <a:ln w="9525">
            <a:noFill/>
            <a:miter lim="800000"/>
            <a:headEnd/>
            <a:tailEnd/>
          </a:ln>
          <a:effectLst/>
        </p:spPr>
        <p:txBody>
          <a:bodyPr wrap="none">
            <a:spAutoFit/>
          </a:bodyPr>
          <a:lstStyle/>
          <a:p>
            <a:r>
              <a:rPr lang="en-US" sz="2400">
                <a:latin typeface="Verdana" pitchFamily="34" charset="0"/>
              </a:rPr>
              <a:t>Manajemen Asfiksia bayi Baru Lahir</a:t>
            </a:r>
          </a:p>
        </p:txBody>
      </p:sp>
      <p:sp>
        <p:nvSpPr>
          <p:cNvPr id="4" name="Slide Number Placeholder 3"/>
          <p:cNvSpPr>
            <a:spLocks noGrp="1"/>
          </p:cNvSpPr>
          <p:nvPr>
            <p:ph type="sldNum" sz="quarter" idx="12"/>
          </p:nvPr>
        </p:nvSpPr>
        <p:spPr/>
        <p:txBody>
          <a:bodyPr/>
          <a:lstStyle/>
          <a:p>
            <a:fld id="{4E3FC2A4-3D22-49F8-8435-A7A702B78892}" type="slidenum">
              <a:rPr lang="id-ID" smtClean="0"/>
              <a:pPr/>
              <a:t>21</a:t>
            </a:fld>
            <a:endParaRPr lang="id-ID"/>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b Bayi 2"/>
          <p:cNvPicPr>
            <a:picLocks noChangeAspect="1" noChangeArrowheads="1"/>
          </p:cNvPicPr>
          <p:nvPr/>
        </p:nvPicPr>
        <p:blipFill>
          <a:blip r:embed="rId2"/>
          <a:srcRect l="49220" t="57976" r="20168" b="21600"/>
          <a:stretch>
            <a:fillRect/>
          </a:stretch>
        </p:blipFill>
        <p:spPr bwMode="auto">
          <a:xfrm>
            <a:off x="533400" y="1676400"/>
            <a:ext cx="7924800" cy="3449638"/>
          </a:xfrm>
          <a:prstGeom prst="rect">
            <a:avLst/>
          </a:prstGeom>
          <a:noFill/>
        </p:spPr>
      </p:pic>
      <p:sp>
        <p:nvSpPr>
          <p:cNvPr id="6147" name="Text Box 3"/>
          <p:cNvSpPr txBox="1">
            <a:spLocks noChangeArrowheads="1"/>
          </p:cNvSpPr>
          <p:nvPr/>
        </p:nvSpPr>
        <p:spPr bwMode="auto">
          <a:xfrm>
            <a:off x="1600200" y="533400"/>
            <a:ext cx="5749925" cy="457200"/>
          </a:xfrm>
          <a:prstGeom prst="rect">
            <a:avLst/>
          </a:prstGeom>
          <a:noFill/>
          <a:ln w="9525">
            <a:noFill/>
            <a:miter lim="800000"/>
            <a:headEnd/>
            <a:tailEnd/>
          </a:ln>
          <a:effectLst/>
        </p:spPr>
        <p:txBody>
          <a:bodyPr wrap="none">
            <a:spAutoFit/>
          </a:bodyPr>
          <a:lstStyle/>
          <a:p>
            <a:r>
              <a:rPr lang="en-US" sz="2400">
                <a:latin typeface="Verdana" pitchFamily="34" charset="0"/>
              </a:rPr>
              <a:t>Ventilasi dengan balon dan sungkup</a:t>
            </a:r>
          </a:p>
        </p:txBody>
      </p:sp>
      <p:sp>
        <p:nvSpPr>
          <p:cNvPr id="4" name="Slide Number Placeholder 3"/>
          <p:cNvSpPr>
            <a:spLocks noGrp="1"/>
          </p:cNvSpPr>
          <p:nvPr>
            <p:ph type="sldNum" sz="quarter" idx="12"/>
          </p:nvPr>
        </p:nvSpPr>
        <p:spPr/>
        <p:txBody>
          <a:bodyPr/>
          <a:lstStyle/>
          <a:p>
            <a:fld id="{4E3FC2A4-3D22-49F8-8435-A7A702B78892}" type="slidenum">
              <a:rPr lang="id-ID" smtClean="0"/>
              <a:pPr/>
              <a:t>22</a:t>
            </a:fld>
            <a:endParaRPr lang="id-ID"/>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Gb Bayi 1"/>
          <p:cNvPicPr>
            <a:picLocks noChangeAspect="1" noChangeArrowheads="1"/>
          </p:cNvPicPr>
          <p:nvPr/>
        </p:nvPicPr>
        <p:blipFill>
          <a:blip r:embed="rId2"/>
          <a:srcRect l="10785" t="55836" r="41176" b="29881"/>
          <a:stretch>
            <a:fillRect/>
          </a:stretch>
        </p:blipFill>
        <p:spPr bwMode="auto">
          <a:xfrm>
            <a:off x="1219200" y="1524000"/>
            <a:ext cx="6934200" cy="4114800"/>
          </a:xfrm>
          <a:prstGeom prst="rect">
            <a:avLst/>
          </a:prstGeom>
          <a:noFill/>
        </p:spPr>
      </p:pic>
      <p:sp>
        <p:nvSpPr>
          <p:cNvPr id="7172" name="Text Box 4"/>
          <p:cNvSpPr txBox="1">
            <a:spLocks noChangeArrowheads="1"/>
          </p:cNvSpPr>
          <p:nvPr/>
        </p:nvSpPr>
        <p:spPr bwMode="auto">
          <a:xfrm>
            <a:off x="2386013" y="533400"/>
            <a:ext cx="4548187" cy="457200"/>
          </a:xfrm>
          <a:prstGeom prst="rect">
            <a:avLst/>
          </a:prstGeom>
          <a:noFill/>
          <a:ln w="9525">
            <a:noFill/>
            <a:miter lim="800000"/>
            <a:headEnd/>
            <a:tailEnd/>
          </a:ln>
          <a:effectLst/>
        </p:spPr>
        <p:txBody>
          <a:bodyPr wrap="none">
            <a:spAutoFit/>
          </a:bodyPr>
          <a:lstStyle/>
          <a:p>
            <a:r>
              <a:rPr lang="en-US" sz="2400">
                <a:latin typeface="Verdana" pitchFamily="34" charset="0"/>
              </a:rPr>
              <a:t>Posisi Kepala untuk ventilasi</a:t>
            </a:r>
          </a:p>
        </p:txBody>
      </p:sp>
      <p:sp>
        <p:nvSpPr>
          <p:cNvPr id="4" name="Slide Number Placeholder 3"/>
          <p:cNvSpPr>
            <a:spLocks noGrp="1"/>
          </p:cNvSpPr>
          <p:nvPr>
            <p:ph type="sldNum" sz="quarter" idx="12"/>
          </p:nvPr>
        </p:nvSpPr>
        <p:spPr/>
        <p:txBody>
          <a:bodyPr/>
          <a:lstStyle/>
          <a:p>
            <a:fld id="{4E3FC2A4-3D22-49F8-8435-A7A702B78892}" type="slidenum">
              <a:rPr lang="id-ID" smtClean="0"/>
              <a:pPr/>
              <a:t>23</a:t>
            </a:fld>
            <a:endParaRPr lang="id-ID"/>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id-ID" b="1" dirty="0" smtClean="0">
                <a:solidFill>
                  <a:srgbClr val="FF0000"/>
                </a:solidFill>
              </a:rPr>
              <a:t>3. Ikterus </a:t>
            </a:r>
            <a:endParaRPr lang="id-ID" b="1" dirty="0">
              <a:solidFill>
                <a:srgbClr val="FF0000"/>
              </a:solidFill>
            </a:endParaRPr>
          </a:p>
        </p:txBody>
      </p:sp>
      <p:sp>
        <p:nvSpPr>
          <p:cNvPr id="6" name="Text Placeholder 5"/>
          <p:cNvSpPr>
            <a:spLocks noGrp="1"/>
          </p:cNvSpPr>
          <p:nvPr>
            <p:ph type="body" idx="1"/>
          </p:nvPr>
        </p:nvSpPr>
        <p:spPr/>
        <p:txBody>
          <a:bodyPr/>
          <a:lstStyle/>
          <a:p>
            <a:endParaRPr lang="id-ID"/>
          </a:p>
        </p:txBody>
      </p:sp>
      <p:sp>
        <p:nvSpPr>
          <p:cNvPr id="3" name="Slide Number Placeholder 2"/>
          <p:cNvSpPr>
            <a:spLocks noGrp="1"/>
          </p:cNvSpPr>
          <p:nvPr>
            <p:ph type="sldNum" sz="quarter" idx="12"/>
          </p:nvPr>
        </p:nvSpPr>
        <p:spPr/>
        <p:txBody>
          <a:bodyPr/>
          <a:lstStyle/>
          <a:p>
            <a:fld id="{4E3FC2A4-3D22-49F8-8435-A7A702B78892}" type="slidenum">
              <a:rPr lang="id-ID" smtClean="0"/>
              <a:pPr/>
              <a:t>24</a:t>
            </a:fld>
            <a:endParaRPr lang="id-ID"/>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id-ID" b="1" dirty="0">
              <a:solidFill>
                <a:srgbClr val="002060"/>
              </a:solidFill>
            </a:endParaRPr>
          </a:p>
        </p:txBody>
      </p:sp>
      <p:sp>
        <p:nvSpPr>
          <p:cNvPr id="4" name="Slide Number Placeholder 3"/>
          <p:cNvSpPr>
            <a:spLocks noGrp="1"/>
          </p:cNvSpPr>
          <p:nvPr>
            <p:ph type="sldNum" sz="quarter" idx="12"/>
          </p:nvPr>
        </p:nvSpPr>
        <p:spPr/>
        <p:txBody>
          <a:bodyPr/>
          <a:lstStyle/>
          <a:p>
            <a:fld id="{FD64D134-F0D1-4C3A-BB3A-630A9418ADF2}" type="slidenum">
              <a:rPr lang="id-ID" smtClean="0"/>
              <a:pPr/>
              <a:t>25</a:t>
            </a:fld>
            <a:endParaRPr lang="id-ID"/>
          </a:p>
        </p:txBody>
      </p:sp>
      <p:sp>
        <p:nvSpPr>
          <p:cNvPr id="5" name="Content Placeholder 4"/>
          <p:cNvSpPr>
            <a:spLocks noGrp="1"/>
          </p:cNvSpPr>
          <p:nvPr>
            <p:ph sz="quarter" idx="1"/>
          </p:nvPr>
        </p:nvSpPr>
        <p:spPr>
          <a:xfrm>
            <a:off x="914400" y="1928802"/>
            <a:ext cx="3749040" cy="4090998"/>
          </a:xfrm>
        </p:spPr>
        <p:txBody>
          <a:bodyPr>
            <a:normAutofit/>
          </a:bodyPr>
          <a:lstStyle/>
          <a:p>
            <a:r>
              <a:rPr lang="id-ID" sz="2800" dirty="0" smtClean="0"/>
              <a:t>Ikterus neonaturum ialah keadaan ikterus yang terjadi pada bayi baru lahir, ikterus disebut juga hiperbilirubinemia.</a:t>
            </a:r>
            <a:endParaRPr lang="id-ID" sz="2800" dirty="0"/>
          </a:p>
        </p:txBody>
      </p:sp>
      <p:pic>
        <p:nvPicPr>
          <p:cNvPr id="3074" name="Picture 2" descr="E:\PBM\BAHAN AJAR\ASKEB NEONATUS BAYI BALITA\ikteric baby.png"/>
          <p:cNvPicPr>
            <a:picLocks noGrp="1" noChangeAspect="1" noChangeArrowheads="1"/>
          </p:cNvPicPr>
          <p:nvPr>
            <p:ph sz="quarter" idx="2"/>
          </p:nvPr>
        </p:nvPicPr>
        <p:blipFill>
          <a:blip r:embed="rId2"/>
          <a:srcRect/>
          <a:stretch>
            <a:fillRect/>
          </a:stretch>
        </p:blipFill>
        <p:spPr bwMode="auto">
          <a:xfrm>
            <a:off x="4786314" y="1643050"/>
            <a:ext cx="4071966" cy="435771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14400" y="274638"/>
            <a:ext cx="7772400" cy="796908"/>
          </a:xfrm>
        </p:spPr>
        <p:txBody>
          <a:bodyPr/>
          <a:lstStyle/>
          <a:p>
            <a:endParaRPr lang="id-ID" dirty="0"/>
          </a:p>
        </p:txBody>
      </p:sp>
      <p:sp>
        <p:nvSpPr>
          <p:cNvPr id="4" name="Slide Number Placeholder 3"/>
          <p:cNvSpPr>
            <a:spLocks noGrp="1"/>
          </p:cNvSpPr>
          <p:nvPr>
            <p:ph type="sldNum" sz="quarter" idx="12"/>
          </p:nvPr>
        </p:nvSpPr>
        <p:spPr/>
        <p:txBody>
          <a:bodyPr/>
          <a:lstStyle/>
          <a:p>
            <a:fld id="{FD64D134-F0D1-4C3A-BB3A-630A9418ADF2}" type="slidenum">
              <a:rPr lang="id-ID" smtClean="0"/>
              <a:pPr/>
              <a:t>26</a:t>
            </a:fld>
            <a:endParaRPr lang="id-ID"/>
          </a:p>
        </p:txBody>
      </p:sp>
      <p:sp>
        <p:nvSpPr>
          <p:cNvPr id="8" name="Content Placeholder 7"/>
          <p:cNvSpPr>
            <a:spLocks noGrp="1"/>
          </p:cNvSpPr>
          <p:nvPr>
            <p:ph sz="quarter" idx="1"/>
          </p:nvPr>
        </p:nvSpPr>
        <p:spPr>
          <a:xfrm>
            <a:off x="914400" y="1214422"/>
            <a:ext cx="7772400" cy="4805378"/>
          </a:xfrm>
        </p:spPr>
        <p:txBody>
          <a:bodyPr>
            <a:normAutofit/>
          </a:bodyPr>
          <a:lstStyle/>
          <a:p>
            <a:r>
              <a:rPr lang="id-ID" sz="2800" dirty="0" smtClean="0"/>
              <a:t>Ikterus pada BBL adalah meningginya kadar bilirubin di dalam jaringan ekstravaskular sehingga kulit, konjugtiva, mukosa dan organ tubuh lainnya berwarna kuning.</a:t>
            </a:r>
          </a:p>
          <a:p>
            <a:r>
              <a:rPr lang="id-ID" sz="2800" dirty="0" smtClean="0"/>
              <a:t>Terbagi atas Fisiologis dan patologis.</a:t>
            </a:r>
          </a:p>
          <a:p>
            <a:r>
              <a:rPr lang="id-ID" sz="2800" dirty="0" smtClean="0"/>
              <a:t>Fisiologis jika timbul hari ke-2 atau ke-3, tampak jelas pd hari ke 5-6, menghilang pada hari ke 10-14, dengan kadar bilirubin serum pd bayi cukup bulan tdk &gt;12 mg/dl dan pd BBLR tdk &gt;10 mg/dl.</a:t>
            </a:r>
            <a:endParaRPr lang="id-ID"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Ikterus Patologis</a:t>
            </a:r>
            <a:endParaRPr lang="id-ID" dirty="0"/>
          </a:p>
        </p:txBody>
      </p:sp>
      <p:sp>
        <p:nvSpPr>
          <p:cNvPr id="4" name="Slide Number Placeholder 3"/>
          <p:cNvSpPr>
            <a:spLocks noGrp="1"/>
          </p:cNvSpPr>
          <p:nvPr>
            <p:ph type="sldNum" sz="quarter" idx="12"/>
          </p:nvPr>
        </p:nvSpPr>
        <p:spPr/>
        <p:txBody>
          <a:bodyPr/>
          <a:lstStyle/>
          <a:p>
            <a:fld id="{FD64D134-F0D1-4C3A-BB3A-630A9418ADF2}" type="slidenum">
              <a:rPr lang="id-ID" smtClean="0"/>
              <a:pPr/>
              <a:t>27</a:t>
            </a:fld>
            <a:endParaRPr lang="id-ID"/>
          </a:p>
        </p:txBody>
      </p:sp>
      <p:sp>
        <p:nvSpPr>
          <p:cNvPr id="5" name="Content Placeholder 4"/>
          <p:cNvSpPr>
            <a:spLocks noGrp="1"/>
          </p:cNvSpPr>
          <p:nvPr>
            <p:ph sz="quarter" idx="1"/>
          </p:nvPr>
        </p:nvSpPr>
        <p:spPr/>
        <p:txBody>
          <a:bodyPr/>
          <a:lstStyle/>
          <a:p>
            <a:r>
              <a:rPr lang="id-ID" dirty="0" smtClean="0"/>
              <a:t>Timbul dalam 24 jam pertama dgn kadar &gt; 12 mg/dl.</a:t>
            </a:r>
          </a:p>
          <a:p>
            <a:r>
              <a:rPr lang="id-ID" dirty="0" smtClean="0"/>
              <a:t>Peningkatan kadar bilirubin 5 mg% atau lebih dalam 24 jam.</a:t>
            </a:r>
          </a:p>
          <a:p>
            <a:r>
              <a:rPr lang="id-ID" dirty="0" smtClean="0"/>
              <a:t>Menetap setelah umur bayi 10 hari (untuk cukup bulan) dan lebih 14 hari untuk BBLR</a:t>
            </a:r>
            <a:endParaRPr lang="id-ID"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Etiologi</a:t>
            </a:r>
            <a:endParaRPr lang="id-ID" dirty="0"/>
          </a:p>
        </p:txBody>
      </p:sp>
      <p:sp>
        <p:nvSpPr>
          <p:cNvPr id="4" name="Slide Number Placeholder 3"/>
          <p:cNvSpPr>
            <a:spLocks noGrp="1"/>
          </p:cNvSpPr>
          <p:nvPr>
            <p:ph type="sldNum" sz="quarter" idx="12"/>
          </p:nvPr>
        </p:nvSpPr>
        <p:spPr/>
        <p:txBody>
          <a:bodyPr/>
          <a:lstStyle/>
          <a:p>
            <a:fld id="{FD64D134-F0D1-4C3A-BB3A-630A9418ADF2}" type="slidenum">
              <a:rPr lang="id-ID" smtClean="0"/>
              <a:pPr/>
              <a:t>28</a:t>
            </a:fld>
            <a:endParaRPr lang="id-ID"/>
          </a:p>
        </p:txBody>
      </p:sp>
      <p:sp>
        <p:nvSpPr>
          <p:cNvPr id="5" name="Content Placeholder 4"/>
          <p:cNvSpPr>
            <a:spLocks noGrp="1"/>
          </p:cNvSpPr>
          <p:nvPr>
            <p:ph sz="quarter" idx="1"/>
          </p:nvPr>
        </p:nvSpPr>
        <p:spPr>
          <a:xfrm>
            <a:off x="914400" y="1714488"/>
            <a:ext cx="7772400" cy="4305312"/>
          </a:xfrm>
        </p:spPr>
        <p:txBody>
          <a:bodyPr/>
          <a:lstStyle/>
          <a:p>
            <a:r>
              <a:rPr lang="id-ID" dirty="0" smtClean="0"/>
              <a:t>Hemolisis yg disebabkan oleh jlh sel darah merah lebih banyak dan berumur lebih pendek.</a:t>
            </a:r>
          </a:p>
          <a:p>
            <a:r>
              <a:rPr lang="id-ID" dirty="0" smtClean="0"/>
              <a:t>Belum matangnya fungsi hati untuk memperoses eritrosit.</a:t>
            </a:r>
          </a:p>
          <a:p>
            <a:r>
              <a:rPr lang="id-ID" dirty="0" smtClean="0"/>
              <a:t>Sisa pemecahan eritrosit </a:t>
            </a:r>
            <a:r>
              <a:rPr lang="id-ID" dirty="0" smtClean="0">
                <a:sym typeface="Wingdings" pitchFamily="2" charset="2"/>
              </a:rPr>
              <a:t> bilirubin. ( 1 grm hemoglobin menghasilkan 35 mg bilirubin)</a:t>
            </a:r>
            <a:endParaRPr lang="id-ID"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Patologi</a:t>
            </a:r>
            <a:endParaRPr lang="id-ID" dirty="0"/>
          </a:p>
        </p:txBody>
      </p:sp>
      <p:sp>
        <p:nvSpPr>
          <p:cNvPr id="4" name="Slide Number Placeholder 3"/>
          <p:cNvSpPr>
            <a:spLocks noGrp="1"/>
          </p:cNvSpPr>
          <p:nvPr>
            <p:ph type="sldNum" sz="quarter" idx="12"/>
          </p:nvPr>
        </p:nvSpPr>
        <p:spPr/>
        <p:txBody>
          <a:bodyPr/>
          <a:lstStyle/>
          <a:p>
            <a:fld id="{FD64D134-F0D1-4C3A-BB3A-630A9418ADF2}" type="slidenum">
              <a:rPr lang="id-ID" smtClean="0"/>
              <a:pPr/>
              <a:t>29</a:t>
            </a:fld>
            <a:endParaRPr lang="id-ID"/>
          </a:p>
        </p:txBody>
      </p:sp>
      <p:sp>
        <p:nvSpPr>
          <p:cNvPr id="5" name="Content Placeholder 4"/>
          <p:cNvSpPr>
            <a:spLocks noGrp="1"/>
          </p:cNvSpPr>
          <p:nvPr>
            <p:ph sz="quarter" idx="1"/>
          </p:nvPr>
        </p:nvSpPr>
        <p:spPr>
          <a:xfrm>
            <a:off x="428596" y="1447800"/>
            <a:ext cx="5072098" cy="4572000"/>
          </a:xfrm>
        </p:spPr>
        <p:txBody>
          <a:bodyPr>
            <a:normAutofit fontScale="92500" lnSpcReduction="10000"/>
          </a:bodyPr>
          <a:lstStyle/>
          <a:p>
            <a:r>
              <a:rPr lang="id-ID" dirty="0" smtClean="0"/>
              <a:t>Kernikterus</a:t>
            </a:r>
          </a:p>
          <a:p>
            <a:pPr>
              <a:buNone/>
            </a:pPr>
            <a:r>
              <a:rPr lang="id-ID" dirty="0" smtClean="0"/>
              <a:t>	Kerusakan otak akibat perlengketan bilirubin indirek pada otak, yg menunjukkan gambaran klinis:</a:t>
            </a:r>
          </a:p>
          <a:p>
            <a:pPr>
              <a:buNone/>
            </a:pPr>
            <a:r>
              <a:rPr lang="id-ID" dirty="0" smtClean="0"/>
              <a:t>	a. Letargi</a:t>
            </a:r>
          </a:p>
          <a:p>
            <a:pPr>
              <a:buNone/>
            </a:pPr>
            <a:r>
              <a:rPr lang="id-ID" dirty="0" smtClean="0"/>
              <a:t>	b. Kejang</a:t>
            </a:r>
          </a:p>
          <a:p>
            <a:pPr>
              <a:buNone/>
            </a:pPr>
            <a:r>
              <a:rPr lang="id-ID" dirty="0" smtClean="0"/>
              <a:t>	c. Mata tampak berputar-putar</a:t>
            </a:r>
          </a:p>
          <a:p>
            <a:pPr>
              <a:buNone/>
            </a:pPr>
            <a:r>
              <a:rPr lang="id-ID" dirty="0" smtClean="0"/>
              <a:t>	d. Tidak mau mengisap</a:t>
            </a:r>
          </a:p>
          <a:p>
            <a:pPr>
              <a:buNone/>
            </a:pPr>
            <a:r>
              <a:rPr lang="id-ID" dirty="0" smtClean="0"/>
              <a:t>	e. Tonus otot meninggi, leher kaku</a:t>
            </a:r>
          </a:p>
          <a:p>
            <a:pPr>
              <a:buNone/>
            </a:pPr>
            <a:r>
              <a:rPr lang="id-ID" dirty="0" smtClean="0"/>
              <a:t>	f. Dapat tuli, gangguan bicara, dan retardasi mental.</a:t>
            </a:r>
            <a:endParaRPr lang="id-ID" dirty="0"/>
          </a:p>
        </p:txBody>
      </p:sp>
      <p:pic>
        <p:nvPicPr>
          <p:cNvPr id="16385" name="Picture 1"/>
          <p:cNvPicPr>
            <a:picLocks noChangeAspect="1" noChangeArrowheads="1"/>
          </p:cNvPicPr>
          <p:nvPr/>
        </p:nvPicPr>
        <p:blipFill>
          <a:blip r:embed="rId2"/>
          <a:srcRect/>
          <a:stretch>
            <a:fillRect/>
          </a:stretch>
        </p:blipFill>
        <p:spPr bwMode="auto">
          <a:xfrm>
            <a:off x="5286380" y="1928802"/>
            <a:ext cx="3571900" cy="335758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Tatalaksana</a:t>
            </a:r>
            <a:endParaRPr lang="id-ID" dirty="0"/>
          </a:p>
        </p:txBody>
      </p:sp>
      <p:sp>
        <p:nvSpPr>
          <p:cNvPr id="3" name="Slide Number Placeholder 2"/>
          <p:cNvSpPr>
            <a:spLocks noGrp="1"/>
          </p:cNvSpPr>
          <p:nvPr>
            <p:ph type="sldNum" sz="quarter" idx="12"/>
          </p:nvPr>
        </p:nvSpPr>
        <p:spPr/>
        <p:txBody>
          <a:bodyPr/>
          <a:lstStyle/>
          <a:p>
            <a:fld id="{4E3FC2A4-3D22-49F8-8435-A7A702B78892}" type="slidenum">
              <a:rPr lang="id-ID" smtClean="0"/>
              <a:pPr/>
              <a:t>30</a:t>
            </a:fld>
            <a:endParaRPr lang="id-ID"/>
          </a:p>
        </p:txBody>
      </p:sp>
      <p:sp>
        <p:nvSpPr>
          <p:cNvPr id="4" name="Content Placeholder 3"/>
          <p:cNvSpPr>
            <a:spLocks noGrp="1"/>
          </p:cNvSpPr>
          <p:nvPr>
            <p:ph sz="quarter" idx="1"/>
          </p:nvPr>
        </p:nvSpPr>
        <p:spPr/>
        <p:txBody>
          <a:bodyPr>
            <a:normAutofit fontScale="92500"/>
          </a:bodyPr>
          <a:lstStyle/>
          <a:p>
            <a:pPr marL="514350" indent="-514350">
              <a:buFont typeface="Wingdings 2"/>
              <a:buAutoNum type="arabicPeriod"/>
            </a:pPr>
            <a:r>
              <a:rPr lang="id-ID" dirty="0" smtClean="0"/>
              <a:t>Walaupun tdk semua ikterus tergolong patologis tp setiap bayi baru lahir yang menderita ikterus perlu mendapat perhatian.</a:t>
            </a:r>
          </a:p>
          <a:p>
            <a:pPr marL="514350" indent="-514350">
              <a:buAutoNum type="arabicPeriod"/>
            </a:pPr>
            <a:r>
              <a:rPr lang="id-ID" dirty="0" smtClean="0"/>
              <a:t>Lakukan anamnesis (riwat ikterus, trauma dll)</a:t>
            </a:r>
          </a:p>
          <a:p>
            <a:pPr marL="514350" indent="-514350">
              <a:buAutoNum type="arabicPeriod"/>
            </a:pPr>
            <a:r>
              <a:rPr lang="id-ID" dirty="0" smtClean="0"/>
              <a:t>Pemeriksaan klinik ikterus dapat dilakukan pada BBl asal dengan penggunaan cahaya yg memadai. Ikterus akan terlihat lebih berat bila dilihat dgn sinar lampu dan bisa tidak terlihat dgn penerangan yg kurang.</a:t>
            </a:r>
          </a:p>
          <a:p>
            <a:pPr marL="514350" indent="-514350">
              <a:buNone/>
            </a:pPr>
            <a:r>
              <a:rPr lang="id-ID" dirty="0" smtClean="0"/>
              <a:t>	Hari 1	: tekan pd ujung hidung dan dahi</a:t>
            </a:r>
          </a:p>
          <a:p>
            <a:pPr marL="514350" indent="-514350">
              <a:buNone/>
            </a:pPr>
            <a:r>
              <a:rPr lang="id-ID" dirty="0" smtClean="0"/>
              <a:t>	Hari 2	: tekan pd lengan atau tungkai</a:t>
            </a:r>
          </a:p>
          <a:p>
            <a:pPr marL="514350" indent="-514350">
              <a:buNone/>
            </a:pPr>
            <a:r>
              <a:rPr lang="id-ID" dirty="0" smtClean="0"/>
              <a:t>	Hari 3 dst	: tekan pd tangan dan kaki</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Slide Number Placeholder 2"/>
          <p:cNvSpPr>
            <a:spLocks noGrp="1"/>
          </p:cNvSpPr>
          <p:nvPr>
            <p:ph type="sldNum" sz="quarter" idx="12"/>
          </p:nvPr>
        </p:nvSpPr>
        <p:spPr/>
        <p:txBody>
          <a:bodyPr/>
          <a:lstStyle/>
          <a:p>
            <a:fld id="{4E3FC2A4-3D22-49F8-8435-A7A702B78892}" type="slidenum">
              <a:rPr lang="id-ID" smtClean="0"/>
              <a:pPr/>
              <a:t>31</a:t>
            </a:fld>
            <a:endParaRPr lang="id-ID"/>
          </a:p>
        </p:txBody>
      </p:sp>
      <p:sp>
        <p:nvSpPr>
          <p:cNvPr id="4" name="Content Placeholder 3"/>
          <p:cNvSpPr>
            <a:spLocks noGrp="1"/>
          </p:cNvSpPr>
          <p:nvPr>
            <p:ph sz="quarter" idx="1"/>
          </p:nvPr>
        </p:nvSpPr>
        <p:spPr/>
        <p:txBody>
          <a:bodyPr>
            <a:normAutofit fontScale="92500" lnSpcReduction="10000"/>
          </a:bodyPr>
          <a:lstStyle/>
          <a:p>
            <a:pPr marL="514350" indent="-514350">
              <a:buAutoNum type="arabicPeriod" startAt="4"/>
            </a:pPr>
            <a:r>
              <a:rPr lang="id-ID" dirty="0" smtClean="0"/>
              <a:t>Lakukan penilaian perkiraan klinis derajat ikterus menggunakan metode Kremer.</a:t>
            </a:r>
          </a:p>
          <a:p>
            <a:pPr marL="514350" indent="-514350">
              <a:buAutoNum type="arabicPeriod" startAt="4"/>
            </a:pPr>
            <a:r>
              <a:rPr lang="id-ID" dirty="0" smtClean="0"/>
              <a:t>Periksa tanda klinis lain seperti gangguan minum, keadaan umum, suhu yang labil.</a:t>
            </a:r>
          </a:p>
          <a:p>
            <a:pPr marL="514350" indent="-514350">
              <a:buAutoNum type="arabicPeriod" startAt="4"/>
            </a:pPr>
            <a:r>
              <a:rPr lang="id-ID" dirty="0" smtClean="0"/>
              <a:t>Anjurkan ibu untuk menyusui minimal setiap 2 jam, atau dgn pipa nasogastrik/sendok.</a:t>
            </a:r>
          </a:p>
          <a:p>
            <a:pPr marL="514350" indent="-514350">
              <a:buAutoNum type="arabicPeriod" startAt="4"/>
            </a:pPr>
            <a:r>
              <a:rPr lang="id-ID" dirty="0" smtClean="0"/>
              <a:t>Letakkan bayi di tempat yg cukup mendapat sinar matahari pagi selama 30’ selama 3-4 hari</a:t>
            </a:r>
          </a:p>
          <a:p>
            <a:pPr marL="514350" indent="-514350">
              <a:buAutoNum type="arabicPeriod" startAt="4"/>
            </a:pPr>
            <a:r>
              <a:rPr lang="id-ID" dirty="0" smtClean="0"/>
              <a:t>Bila ikterus menetap sampai minggu ke-2, dianjurkan untuk pemeriksaan kadar bilirubin serum, serta bilirubin dalam urin, atau jika Ikterus Kremer III rujuk ke fasilitas yg lebih memadai</a:t>
            </a:r>
            <a:endParaRPr lang="id-ID"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4E3FC2A4-3D22-49F8-8435-A7A702B78892}" type="slidenum">
              <a:rPr lang="id-ID" smtClean="0"/>
              <a:pPr/>
              <a:t>32</a:t>
            </a:fld>
            <a:endParaRPr lang="id-ID"/>
          </a:p>
        </p:txBody>
      </p:sp>
      <p:pic>
        <p:nvPicPr>
          <p:cNvPr id="14338" name="Picture 2"/>
          <p:cNvPicPr>
            <a:picLocks noGrp="1" noChangeAspect="1" noChangeArrowheads="1"/>
          </p:cNvPicPr>
          <p:nvPr>
            <p:ph sz="quarter" idx="1"/>
          </p:nvPr>
        </p:nvPicPr>
        <p:blipFill>
          <a:blip r:embed="rId2"/>
          <a:srcRect/>
          <a:stretch>
            <a:fillRect/>
          </a:stretch>
        </p:blipFill>
        <p:spPr bwMode="auto">
          <a:xfrm>
            <a:off x="357158" y="642918"/>
            <a:ext cx="8072494" cy="5286412"/>
          </a:xfrm>
          <a:prstGeom prst="rect">
            <a:avLst/>
          </a:prstGeom>
          <a:noFill/>
          <a:ln w="9525">
            <a:noFill/>
            <a:miter lim="800000"/>
            <a:headEnd/>
            <a:tailEnd/>
          </a:ln>
          <a:effectLst/>
        </p:spPr>
      </p:pic>
      <p:graphicFrame>
        <p:nvGraphicFramePr>
          <p:cNvPr id="9" name="Table 8"/>
          <p:cNvGraphicFramePr>
            <a:graphicFrameLocks noGrp="1"/>
          </p:cNvGraphicFramePr>
          <p:nvPr/>
        </p:nvGraphicFramePr>
        <p:xfrm>
          <a:off x="3048000" y="785794"/>
          <a:ext cx="5738842" cy="5250204"/>
        </p:xfrm>
        <a:graphic>
          <a:graphicData uri="http://schemas.openxmlformats.org/drawingml/2006/table">
            <a:tbl>
              <a:tblPr firstRow="1" bandRow="1">
                <a:tableStyleId>{5C22544A-7EE6-4342-B048-85BDC9FD1C3A}</a:tableStyleId>
              </a:tblPr>
              <a:tblGrid>
                <a:gridCol w="1300206"/>
                <a:gridCol w="2525689"/>
                <a:gridCol w="1912947"/>
              </a:tblGrid>
              <a:tr h="809631">
                <a:tc>
                  <a:txBody>
                    <a:bodyPr/>
                    <a:lstStyle/>
                    <a:p>
                      <a:pPr algn="ctr"/>
                      <a:r>
                        <a:rPr lang="id-ID" sz="2000" dirty="0" smtClean="0">
                          <a:latin typeface="Calibri" pitchFamily="34" charset="0"/>
                          <a:cs typeface="Calibri" pitchFamily="34" charset="0"/>
                        </a:rPr>
                        <a:t>Derajat</a:t>
                      </a:r>
                    </a:p>
                    <a:p>
                      <a:pPr algn="ctr"/>
                      <a:r>
                        <a:rPr lang="id-ID" sz="2000" dirty="0" smtClean="0">
                          <a:latin typeface="Calibri" pitchFamily="34" charset="0"/>
                          <a:cs typeface="Calibri" pitchFamily="34" charset="0"/>
                        </a:rPr>
                        <a:t>Ikterus</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Daerah Ikterus</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Perkiraan kadar</a:t>
                      </a:r>
                    </a:p>
                    <a:p>
                      <a:pPr algn="ctr"/>
                      <a:r>
                        <a:rPr lang="id-ID" sz="2000" dirty="0" smtClean="0">
                          <a:latin typeface="Calibri" pitchFamily="34" charset="0"/>
                          <a:cs typeface="Calibri" pitchFamily="34" charset="0"/>
                        </a:rPr>
                        <a:t>bilirubin</a:t>
                      </a:r>
                      <a:endParaRPr lang="id-ID" sz="2000" dirty="0">
                        <a:latin typeface="Calibri" pitchFamily="34" charset="0"/>
                        <a:cs typeface="Calibri" pitchFamily="34" charset="0"/>
                      </a:endParaRPr>
                    </a:p>
                  </a:txBody>
                  <a:tcPr/>
                </a:tc>
              </a:tr>
              <a:tr h="809631">
                <a:tc>
                  <a:txBody>
                    <a:bodyPr/>
                    <a:lstStyle/>
                    <a:p>
                      <a:pPr algn="ctr"/>
                      <a:endParaRPr lang="id-ID" sz="2000" dirty="0" smtClean="0">
                        <a:latin typeface="Calibri" pitchFamily="34" charset="0"/>
                        <a:cs typeface="Calibri" pitchFamily="34" charset="0"/>
                      </a:endParaRPr>
                    </a:p>
                    <a:p>
                      <a:pPr algn="ctr"/>
                      <a:r>
                        <a:rPr lang="id-ID" sz="2000" dirty="0" smtClean="0">
                          <a:latin typeface="Calibri" pitchFamily="34" charset="0"/>
                          <a:cs typeface="Calibri" pitchFamily="34" charset="0"/>
                        </a:rPr>
                        <a:t>I</a:t>
                      </a:r>
                      <a:endParaRPr lang="id-ID" sz="2000" dirty="0">
                        <a:latin typeface="Calibri" pitchFamily="34" charset="0"/>
                        <a:cs typeface="Calibri" pitchFamily="34" charset="0"/>
                      </a:endParaRPr>
                    </a:p>
                  </a:txBody>
                  <a:tcPr/>
                </a:tc>
                <a:tc>
                  <a:txBody>
                    <a:bodyPr/>
                    <a:lstStyle/>
                    <a:p>
                      <a:r>
                        <a:rPr lang="id-ID" sz="2000" dirty="0" smtClean="0">
                          <a:latin typeface="Calibri" pitchFamily="34" charset="0"/>
                          <a:cs typeface="Calibri" pitchFamily="34" charset="0"/>
                        </a:rPr>
                        <a:t>Daerah</a:t>
                      </a:r>
                      <a:r>
                        <a:rPr lang="id-ID" sz="2000" baseline="0" dirty="0" smtClean="0">
                          <a:latin typeface="Calibri" pitchFamily="34" charset="0"/>
                          <a:cs typeface="Calibri" pitchFamily="34" charset="0"/>
                        </a:rPr>
                        <a:t> kepala dan leher</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5.0 mg%</a:t>
                      </a:r>
                      <a:endParaRPr lang="id-ID" sz="2000" dirty="0">
                        <a:latin typeface="Calibri" pitchFamily="34" charset="0"/>
                        <a:cs typeface="Calibri" pitchFamily="34" charset="0"/>
                      </a:endParaRPr>
                    </a:p>
                  </a:txBody>
                  <a:tcPr/>
                </a:tc>
              </a:tr>
              <a:tr h="809631">
                <a:tc>
                  <a:txBody>
                    <a:bodyPr/>
                    <a:lstStyle/>
                    <a:p>
                      <a:pPr algn="ctr"/>
                      <a:endParaRPr lang="id-ID" sz="2000" dirty="0" smtClean="0">
                        <a:latin typeface="Calibri" pitchFamily="34" charset="0"/>
                        <a:cs typeface="Calibri" pitchFamily="34" charset="0"/>
                      </a:endParaRPr>
                    </a:p>
                    <a:p>
                      <a:pPr algn="ctr"/>
                      <a:r>
                        <a:rPr lang="id-ID" sz="2000" dirty="0" smtClean="0">
                          <a:latin typeface="Calibri" pitchFamily="34" charset="0"/>
                          <a:cs typeface="Calibri" pitchFamily="34" charset="0"/>
                        </a:rPr>
                        <a:t>II</a:t>
                      </a:r>
                      <a:endParaRPr lang="id-ID" sz="2000" dirty="0">
                        <a:latin typeface="Calibri" pitchFamily="34" charset="0"/>
                        <a:cs typeface="Calibri" pitchFamily="34" charset="0"/>
                      </a:endParaRPr>
                    </a:p>
                  </a:txBody>
                  <a:tcPr/>
                </a:tc>
                <a:tc>
                  <a:txBody>
                    <a:bodyPr/>
                    <a:lstStyle/>
                    <a:p>
                      <a:r>
                        <a:rPr lang="id-ID" sz="2000" dirty="0" smtClean="0">
                          <a:latin typeface="Calibri" pitchFamily="34" charset="0"/>
                          <a:cs typeface="Calibri" pitchFamily="34" charset="0"/>
                        </a:rPr>
                        <a:t>Sampai badan atas</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9.0 mg%</a:t>
                      </a:r>
                      <a:endParaRPr lang="id-ID" sz="2000" dirty="0">
                        <a:latin typeface="Calibri" pitchFamily="34" charset="0"/>
                        <a:cs typeface="Calibri" pitchFamily="34" charset="0"/>
                      </a:endParaRPr>
                    </a:p>
                  </a:txBody>
                  <a:tcPr/>
                </a:tc>
              </a:tr>
              <a:tr h="809631">
                <a:tc>
                  <a:txBody>
                    <a:bodyPr/>
                    <a:lstStyle/>
                    <a:p>
                      <a:pPr algn="ctr"/>
                      <a:endParaRPr lang="id-ID" sz="2000" dirty="0" smtClean="0">
                        <a:latin typeface="Calibri" pitchFamily="34" charset="0"/>
                        <a:cs typeface="Calibri" pitchFamily="34" charset="0"/>
                      </a:endParaRPr>
                    </a:p>
                    <a:p>
                      <a:pPr algn="ctr"/>
                      <a:r>
                        <a:rPr lang="id-ID" sz="2000" dirty="0" smtClean="0">
                          <a:latin typeface="Calibri" pitchFamily="34" charset="0"/>
                          <a:cs typeface="Calibri" pitchFamily="34" charset="0"/>
                        </a:rPr>
                        <a:t>III</a:t>
                      </a:r>
                      <a:endParaRPr lang="id-ID" sz="2000" dirty="0">
                        <a:latin typeface="Calibri" pitchFamily="34" charset="0"/>
                        <a:cs typeface="Calibri" pitchFamily="34" charset="0"/>
                      </a:endParaRPr>
                    </a:p>
                  </a:txBody>
                  <a:tcPr/>
                </a:tc>
                <a:tc>
                  <a:txBody>
                    <a:bodyPr/>
                    <a:lstStyle/>
                    <a:p>
                      <a:r>
                        <a:rPr lang="id-ID" sz="2000" dirty="0" smtClean="0">
                          <a:latin typeface="Calibri" pitchFamily="34" charset="0"/>
                          <a:cs typeface="Calibri" pitchFamily="34" charset="0"/>
                        </a:rPr>
                        <a:t>Sampai badan bawah hingga tungkai</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11.4 mg%</a:t>
                      </a:r>
                      <a:endParaRPr lang="id-ID" sz="2000" dirty="0">
                        <a:latin typeface="Calibri" pitchFamily="34" charset="0"/>
                        <a:cs typeface="Calibri" pitchFamily="34" charset="0"/>
                      </a:endParaRPr>
                    </a:p>
                  </a:txBody>
                  <a:tcPr/>
                </a:tc>
              </a:tr>
              <a:tr h="809631">
                <a:tc>
                  <a:txBody>
                    <a:bodyPr/>
                    <a:lstStyle/>
                    <a:p>
                      <a:pPr algn="ctr"/>
                      <a:endParaRPr lang="id-ID" sz="2000" dirty="0" smtClean="0">
                        <a:latin typeface="Calibri" pitchFamily="34" charset="0"/>
                        <a:cs typeface="Calibri" pitchFamily="34" charset="0"/>
                      </a:endParaRPr>
                    </a:p>
                    <a:p>
                      <a:pPr algn="ctr"/>
                      <a:r>
                        <a:rPr lang="id-ID" sz="2000" dirty="0" smtClean="0">
                          <a:latin typeface="Calibri" pitchFamily="34" charset="0"/>
                          <a:cs typeface="Calibri" pitchFamily="34" charset="0"/>
                        </a:rPr>
                        <a:t>IV</a:t>
                      </a:r>
                      <a:endParaRPr lang="id-ID" sz="2000" dirty="0">
                        <a:latin typeface="Calibri" pitchFamily="34" charset="0"/>
                        <a:cs typeface="Calibri" pitchFamily="34" charset="0"/>
                      </a:endParaRPr>
                    </a:p>
                  </a:txBody>
                  <a:tcPr/>
                </a:tc>
                <a:tc>
                  <a:txBody>
                    <a:bodyPr/>
                    <a:lstStyle/>
                    <a:p>
                      <a:r>
                        <a:rPr lang="id-ID" sz="2000" dirty="0" smtClean="0">
                          <a:latin typeface="Calibri" pitchFamily="34" charset="0"/>
                          <a:cs typeface="Calibri" pitchFamily="34" charset="0"/>
                        </a:rPr>
                        <a:t>Sampai daerah lengan, kaki bawah dan lutut</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12.4</a:t>
                      </a:r>
                      <a:r>
                        <a:rPr lang="id-ID" sz="2000" baseline="0" dirty="0" smtClean="0">
                          <a:latin typeface="Calibri" pitchFamily="34" charset="0"/>
                          <a:cs typeface="Calibri" pitchFamily="34" charset="0"/>
                        </a:rPr>
                        <a:t> mg%</a:t>
                      </a:r>
                      <a:endParaRPr lang="id-ID" sz="2000" dirty="0">
                        <a:latin typeface="Calibri" pitchFamily="34" charset="0"/>
                        <a:cs typeface="Calibri" pitchFamily="34" charset="0"/>
                      </a:endParaRPr>
                    </a:p>
                  </a:txBody>
                  <a:tcPr/>
                </a:tc>
              </a:tr>
              <a:tr h="809631">
                <a:tc>
                  <a:txBody>
                    <a:bodyPr/>
                    <a:lstStyle/>
                    <a:p>
                      <a:pPr algn="ctr"/>
                      <a:endParaRPr lang="id-ID" sz="2000" dirty="0" smtClean="0">
                        <a:latin typeface="Calibri" pitchFamily="34" charset="0"/>
                        <a:cs typeface="Calibri" pitchFamily="34" charset="0"/>
                      </a:endParaRPr>
                    </a:p>
                    <a:p>
                      <a:pPr algn="ctr"/>
                      <a:r>
                        <a:rPr lang="id-ID" sz="2000" dirty="0" smtClean="0">
                          <a:latin typeface="Calibri" pitchFamily="34" charset="0"/>
                          <a:cs typeface="Calibri" pitchFamily="34" charset="0"/>
                        </a:rPr>
                        <a:t>V</a:t>
                      </a:r>
                      <a:endParaRPr lang="id-ID" sz="2000" dirty="0">
                        <a:latin typeface="Calibri" pitchFamily="34" charset="0"/>
                        <a:cs typeface="Calibri" pitchFamily="34" charset="0"/>
                      </a:endParaRPr>
                    </a:p>
                  </a:txBody>
                  <a:tcPr/>
                </a:tc>
                <a:tc>
                  <a:txBody>
                    <a:bodyPr/>
                    <a:lstStyle/>
                    <a:p>
                      <a:r>
                        <a:rPr lang="id-ID" sz="2000" dirty="0" smtClean="0">
                          <a:latin typeface="Calibri" pitchFamily="34" charset="0"/>
                          <a:cs typeface="Calibri" pitchFamily="34" charset="0"/>
                        </a:rPr>
                        <a:t>Sampai</a:t>
                      </a:r>
                      <a:r>
                        <a:rPr lang="id-ID" sz="2000" baseline="0" dirty="0" smtClean="0">
                          <a:latin typeface="Calibri" pitchFamily="34" charset="0"/>
                          <a:cs typeface="Calibri" pitchFamily="34" charset="0"/>
                        </a:rPr>
                        <a:t> daerah telapak tangan dan kaki</a:t>
                      </a:r>
                      <a:endParaRPr lang="id-ID" sz="2000" dirty="0">
                        <a:latin typeface="Calibri" pitchFamily="34" charset="0"/>
                        <a:cs typeface="Calibri" pitchFamily="34" charset="0"/>
                      </a:endParaRPr>
                    </a:p>
                  </a:txBody>
                  <a:tcPr/>
                </a:tc>
                <a:tc>
                  <a:txBody>
                    <a:bodyPr/>
                    <a:lstStyle/>
                    <a:p>
                      <a:pPr algn="ctr"/>
                      <a:r>
                        <a:rPr lang="id-ID" sz="2000" dirty="0" smtClean="0">
                          <a:latin typeface="Calibri" pitchFamily="34" charset="0"/>
                          <a:cs typeface="Calibri" pitchFamily="34" charset="0"/>
                        </a:rPr>
                        <a:t>16.0 mg%</a:t>
                      </a:r>
                      <a:endParaRPr lang="id-ID" sz="2000" dirty="0">
                        <a:latin typeface="Calibri" pitchFamily="34" charset="0"/>
                        <a:cs typeface="Calibri" pitchFamily="34" charset="0"/>
                      </a:endParaRPr>
                    </a:p>
                  </a:txBody>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rgbClr val="FF0000"/>
                </a:solidFill>
              </a:rPr>
              <a:t>4. Perdarahan Tali Pusat</a:t>
            </a:r>
            <a:endParaRPr lang="id-ID" b="1" dirty="0">
              <a:solidFill>
                <a:srgbClr val="FF0000"/>
              </a:solidFill>
            </a:endParaRPr>
          </a:p>
        </p:txBody>
      </p:sp>
      <p:sp>
        <p:nvSpPr>
          <p:cNvPr id="3" name="Text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2"/>
          </p:nvPr>
        </p:nvSpPr>
        <p:spPr/>
        <p:txBody>
          <a:bodyPr/>
          <a:lstStyle/>
          <a:p>
            <a:fld id="{4E3FC2A4-3D22-49F8-8435-A7A702B78892}" type="slidenum">
              <a:rPr lang="id-ID" smtClean="0"/>
              <a:pPr/>
              <a:t>33</a:t>
            </a:fld>
            <a:endParaRPr lang="id-ID"/>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1D61E3-5CE6-46B9-968C-10D08E9EEC26}" type="slidenum">
              <a:rPr lang="en-US"/>
              <a:pPr/>
              <a:t>34</a:t>
            </a:fld>
            <a:endParaRPr lang="en-US"/>
          </a:p>
        </p:txBody>
      </p:sp>
      <p:sp>
        <p:nvSpPr>
          <p:cNvPr id="4098" name="Rectangle 2"/>
          <p:cNvSpPr>
            <a:spLocks noGrp="1" noChangeArrowheads="1"/>
          </p:cNvSpPr>
          <p:nvPr>
            <p:ph type="title"/>
          </p:nvPr>
        </p:nvSpPr>
        <p:spPr/>
        <p:txBody>
          <a:bodyPr/>
          <a:lstStyle/>
          <a:p>
            <a:r>
              <a:rPr lang="en-US"/>
              <a:t>PENGERTIAN</a:t>
            </a:r>
          </a:p>
        </p:txBody>
      </p:sp>
      <p:sp>
        <p:nvSpPr>
          <p:cNvPr id="4099" name="Rectangle 3"/>
          <p:cNvSpPr>
            <a:spLocks noGrp="1" noChangeArrowheads="1"/>
          </p:cNvSpPr>
          <p:nvPr>
            <p:ph type="body" idx="1"/>
          </p:nvPr>
        </p:nvSpPr>
        <p:spPr/>
        <p:txBody>
          <a:bodyPr/>
          <a:lstStyle/>
          <a:p>
            <a:pPr marL="609600" indent="-609600">
              <a:buFont typeface="Wingdings" pitchFamily="2" charset="2"/>
              <a:buNone/>
            </a:pPr>
            <a:endParaRPr lang="fi-FI" dirty="0"/>
          </a:p>
          <a:p>
            <a:pPr marL="0" indent="0">
              <a:buFont typeface="Wingdings" pitchFamily="2" charset="2"/>
              <a:buNone/>
            </a:pPr>
            <a:r>
              <a:rPr lang="fi-FI" dirty="0"/>
              <a:t>Perdarahan tali Pusat </a:t>
            </a:r>
            <a:r>
              <a:rPr lang="fi-FI" dirty="0" smtClean="0"/>
              <a:t>adalah</a:t>
            </a:r>
            <a:r>
              <a:rPr lang="id-ID" dirty="0" smtClean="0"/>
              <a:t>:</a:t>
            </a:r>
          </a:p>
          <a:p>
            <a:pPr marL="0" indent="0">
              <a:buFont typeface="Wingdings" pitchFamily="2" charset="2"/>
              <a:buNone/>
            </a:pPr>
            <a:r>
              <a:rPr lang="fi-FI" dirty="0" smtClean="0"/>
              <a:t>Perdarahan </a:t>
            </a:r>
            <a:r>
              <a:rPr lang="fi-FI" dirty="0"/>
              <a:t>yang terjadi pada puntung tali pusat 15 </a:t>
            </a:r>
            <a:r>
              <a:rPr lang="fi-FI" dirty="0" smtClean="0"/>
              <a:t>menit</a:t>
            </a:r>
            <a:r>
              <a:rPr lang="id-ID" dirty="0" smtClean="0"/>
              <a:t> </a:t>
            </a:r>
            <a:r>
              <a:rPr lang="fi-FI" dirty="0" smtClean="0"/>
              <a:t> </a:t>
            </a:r>
            <a:r>
              <a:rPr lang="fi-FI" dirty="0"/>
              <a:t>terus menerus (merembes) pada hari pertama  usia bayi.</a:t>
            </a:r>
            <a:endParaRPr lang="en-US" dirty="0"/>
          </a:p>
        </p:txBody>
      </p:sp>
      <p:graphicFrame>
        <p:nvGraphicFramePr>
          <p:cNvPr id="11266" name="Object 2"/>
          <p:cNvGraphicFramePr>
            <a:graphicFrameLocks noChangeAspect="1"/>
          </p:cNvGraphicFramePr>
          <p:nvPr/>
        </p:nvGraphicFramePr>
        <p:xfrm>
          <a:off x="2071670" y="3929066"/>
          <a:ext cx="5000660" cy="2136778"/>
        </p:xfrm>
        <a:graphic>
          <a:graphicData uri="http://schemas.openxmlformats.org/presentationml/2006/ole">
            <p:oleObj spid="_x0000_s11266" name="Bitmap Image" r:id="rId3" imgW="2695951" imgH="2438095" progId="PBrush">
              <p:embed/>
            </p:oleObj>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14E4105-483D-419A-BCC7-C04601B79111}" type="slidenum">
              <a:rPr lang="en-US"/>
              <a:pPr/>
              <a:t>35</a:t>
            </a:fld>
            <a:endParaRPr lang="en-US"/>
          </a:p>
        </p:txBody>
      </p:sp>
      <p:sp>
        <p:nvSpPr>
          <p:cNvPr id="5122" name="Rectangle 2"/>
          <p:cNvSpPr>
            <a:spLocks noGrp="1" noChangeArrowheads="1"/>
          </p:cNvSpPr>
          <p:nvPr>
            <p:ph type="title"/>
          </p:nvPr>
        </p:nvSpPr>
        <p:spPr>
          <a:xfrm>
            <a:off x="323850" y="549275"/>
            <a:ext cx="8229600" cy="1143000"/>
          </a:xfrm>
        </p:spPr>
        <p:txBody>
          <a:bodyPr/>
          <a:lstStyle/>
          <a:p>
            <a:r>
              <a:rPr lang="en-US"/>
              <a:t>PENYEBAB</a:t>
            </a:r>
          </a:p>
        </p:txBody>
      </p:sp>
      <p:sp>
        <p:nvSpPr>
          <p:cNvPr id="5123" name="Rectangle 3"/>
          <p:cNvSpPr>
            <a:spLocks noGrp="1" noChangeArrowheads="1"/>
          </p:cNvSpPr>
          <p:nvPr>
            <p:ph type="body" idx="1"/>
          </p:nvPr>
        </p:nvSpPr>
        <p:spPr>
          <a:xfrm>
            <a:off x="395288" y="1989138"/>
            <a:ext cx="8229600" cy="4525962"/>
          </a:xfrm>
        </p:spPr>
        <p:txBody>
          <a:bodyPr/>
          <a:lstStyle/>
          <a:p>
            <a:pPr marL="900113" lvl="4" indent="-539750">
              <a:buFont typeface="Wingdings" pitchFamily="2" charset="2"/>
              <a:buChar char="v"/>
            </a:pPr>
            <a:r>
              <a:rPr lang="fi-FI" sz="3200" dirty="0"/>
              <a:t>trauma </a:t>
            </a:r>
          </a:p>
          <a:p>
            <a:pPr marL="900113" lvl="4" indent="-539750">
              <a:buFont typeface="Wingdings" pitchFamily="2" charset="2"/>
              <a:buChar char="v"/>
            </a:pPr>
            <a:r>
              <a:rPr lang="sv-SE" sz="3200" dirty="0"/>
              <a:t>ikatan tali pusat yang tidak adekuat </a:t>
            </a:r>
          </a:p>
          <a:p>
            <a:pPr marL="900113" lvl="4" indent="-539750">
              <a:buFont typeface="Wingdings" pitchFamily="2" charset="2"/>
              <a:buChar char="v"/>
            </a:pPr>
            <a:r>
              <a:rPr lang="fi-FI" sz="3200" dirty="0"/>
              <a:t>kegagalan pembentukan thrombus yang normal.</a:t>
            </a:r>
            <a:endParaRPr lang="en-US" sz="32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497FEBE8-60B1-42B0-B0CE-5AAB153E27CF}" type="slidenum">
              <a:rPr lang="en-US"/>
              <a:pPr/>
              <a:t>36</a:t>
            </a:fld>
            <a:endParaRPr lang="en-US"/>
          </a:p>
        </p:txBody>
      </p:sp>
      <p:sp>
        <p:nvSpPr>
          <p:cNvPr id="6146" name="Rectangle 2"/>
          <p:cNvSpPr>
            <a:spLocks noGrp="1" noChangeArrowheads="1"/>
          </p:cNvSpPr>
          <p:nvPr>
            <p:ph type="title"/>
          </p:nvPr>
        </p:nvSpPr>
        <p:spPr/>
        <p:txBody>
          <a:bodyPr/>
          <a:lstStyle/>
          <a:p>
            <a:r>
              <a:rPr lang="en-US"/>
              <a:t>PENATALAKSANAAN</a:t>
            </a:r>
          </a:p>
        </p:txBody>
      </p:sp>
      <p:sp>
        <p:nvSpPr>
          <p:cNvPr id="6147" name="Rectangle 3"/>
          <p:cNvSpPr>
            <a:spLocks noGrp="1" noChangeArrowheads="1"/>
          </p:cNvSpPr>
          <p:nvPr>
            <p:ph type="body" idx="1"/>
          </p:nvPr>
        </p:nvSpPr>
        <p:spPr/>
        <p:txBody>
          <a:bodyPr/>
          <a:lstStyle/>
          <a:p>
            <a:pPr marL="609600" indent="-609600">
              <a:buClr>
                <a:schemeClr val="tx1"/>
              </a:buClr>
              <a:buFont typeface="Wingdings" pitchFamily="2" charset="2"/>
              <a:buBlip>
                <a:blip r:embed="rId2"/>
              </a:buBlip>
            </a:pPr>
            <a:r>
              <a:rPr lang="fi-FI" sz="2800">
                <a:solidFill>
                  <a:srgbClr val="660066"/>
                </a:solidFill>
              </a:rPr>
              <a:t>Perdarahan tali pusat karena trauma:</a:t>
            </a:r>
            <a:r>
              <a:rPr lang="fi-FI" sz="2800"/>
              <a:t> Dilakukan penatalaksanaan sesuai penyebab (rapuh, terlalu kencang mengikat)</a:t>
            </a:r>
          </a:p>
          <a:p>
            <a:pPr marL="609600" indent="-609600">
              <a:buClr>
                <a:schemeClr val="tx1"/>
              </a:buClr>
              <a:buFont typeface="Wingdings" pitchFamily="2" charset="2"/>
              <a:buBlip>
                <a:blip r:embed="rId2"/>
              </a:buBlip>
            </a:pPr>
            <a:r>
              <a:rPr lang="fi-FI" sz="2800">
                <a:solidFill>
                  <a:srgbClr val="660066"/>
                </a:solidFill>
              </a:rPr>
              <a:t>Ikatan tali pusat yang tidak adekuat :</a:t>
            </a:r>
            <a:r>
              <a:rPr lang="fi-FI" sz="2800"/>
              <a:t> penatalaksanaan dengan cara ulangi penjepitan atau pengikatan tali pusat / mengikat kembali.</a:t>
            </a:r>
          </a:p>
          <a:p>
            <a:pPr marL="609600" indent="-609600">
              <a:buClr>
                <a:schemeClr val="tx1"/>
              </a:buClr>
              <a:buFont typeface="Wingdings" pitchFamily="2" charset="2"/>
              <a:buBlip>
                <a:blip r:embed="rId2"/>
              </a:buBlip>
            </a:pPr>
            <a:r>
              <a:rPr lang="fi-FI" sz="2800">
                <a:solidFill>
                  <a:srgbClr val="660066"/>
                </a:solidFill>
              </a:rPr>
              <a:t>Kegagalan penbentukan thrombus</a:t>
            </a:r>
            <a:r>
              <a:rPr lang="fi-FI" sz="2800"/>
              <a:t> (hypofibrinogen) : penatalaksanaan dengan cara dirujuk ke fasilitas yang memadai.</a:t>
            </a:r>
            <a:endParaRPr 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4E3FC2A4-3D22-49F8-8435-A7A702B78892}" type="slidenum">
              <a:rPr lang="id-ID" smtClean="0"/>
              <a:pPr/>
              <a:t>37</a:t>
            </a:fld>
            <a:endParaRPr lang="id-ID"/>
          </a:p>
        </p:txBody>
      </p:sp>
      <p:pic>
        <p:nvPicPr>
          <p:cNvPr id="51202" name="Picture 2"/>
          <p:cNvPicPr>
            <a:picLocks noChangeAspect="1" noChangeArrowheads="1"/>
          </p:cNvPicPr>
          <p:nvPr/>
        </p:nvPicPr>
        <p:blipFill>
          <a:blip r:embed="rId2"/>
          <a:srcRect/>
          <a:stretch>
            <a:fillRect/>
          </a:stretch>
        </p:blipFill>
        <p:spPr bwMode="auto">
          <a:xfrm>
            <a:off x="571472" y="785794"/>
            <a:ext cx="7858179" cy="51435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id-ID" b="1" dirty="0" smtClean="0">
                <a:solidFill>
                  <a:srgbClr val="FF0000"/>
                </a:solidFill>
              </a:rPr>
              <a:t>5. Kejang Pada Bayi</a:t>
            </a:r>
            <a:endParaRPr lang="id-ID" b="1" dirty="0">
              <a:solidFill>
                <a:srgbClr val="FF0000"/>
              </a:solidFill>
            </a:endParaRPr>
          </a:p>
        </p:txBody>
      </p:sp>
      <p:sp>
        <p:nvSpPr>
          <p:cNvPr id="6" name="Text Placeholder 5"/>
          <p:cNvSpPr>
            <a:spLocks noGrp="1"/>
          </p:cNvSpPr>
          <p:nvPr>
            <p:ph type="body" idx="1"/>
          </p:nvPr>
        </p:nvSpPr>
        <p:spPr/>
        <p:txBody>
          <a:bodyPr/>
          <a:lstStyle/>
          <a:p>
            <a:endParaRPr lang="id-ID"/>
          </a:p>
        </p:txBody>
      </p:sp>
      <p:sp>
        <p:nvSpPr>
          <p:cNvPr id="3" name="Slide Number Placeholder 2"/>
          <p:cNvSpPr>
            <a:spLocks noGrp="1"/>
          </p:cNvSpPr>
          <p:nvPr>
            <p:ph type="sldNum" sz="quarter" idx="12"/>
          </p:nvPr>
        </p:nvSpPr>
        <p:spPr/>
        <p:txBody>
          <a:bodyPr/>
          <a:lstStyle/>
          <a:p>
            <a:fld id="{4E3FC2A4-3D22-49F8-8435-A7A702B78892}" type="slidenum">
              <a:rPr lang="id-ID" smtClean="0"/>
              <a:pPr/>
              <a:t>38</a:t>
            </a:fld>
            <a:endParaRPr lang="id-ID"/>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a:t>BATASAN</a:t>
            </a:r>
          </a:p>
        </p:txBody>
      </p:sp>
      <p:sp>
        <p:nvSpPr>
          <p:cNvPr id="46083" name="Rectangle 3"/>
          <p:cNvSpPr>
            <a:spLocks noGrp="1" noChangeArrowheads="1"/>
          </p:cNvSpPr>
          <p:nvPr>
            <p:ph sz="quarter" idx="1"/>
          </p:nvPr>
        </p:nvSpPr>
        <p:spPr>
          <a:xfrm>
            <a:off x="914400" y="1571612"/>
            <a:ext cx="7515252" cy="4448188"/>
          </a:xfrm>
        </p:spPr>
        <p:txBody>
          <a:bodyPr/>
          <a:lstStyle/>
          <a:p>
            <a:pPr algn="just"/>
            <a:r>
              <a:rPr lang="sv-SE" sz="2800" dirty="0"/>
              <a:t>Kejang adalah perubahan secara tiba-tiba fungsi neurologi, baik motorik maupun autonomik, karena kelebihan pancaran listrik pada otak</a:t>
            </a:r>
            <a:endParaRPr lang="en-US" sz="2800"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39</a:t>
            </a:fld>
            <a:endParaRPr lang="id-ID"/>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a:t>PRINSIP DASAR</a:t>
            </a:r>
          </a:p>
        </p:txBody>
      </p:sp>
      <p:sp>
        <p:nvSpPr>
          <p:cNvPr id="64515" name="Rectangle 3"/>
          <p:cNvSpPr>
            <a:spLocks noGrp="1" noChangeArrowheads="1"/>
          </p:cNvSpPr>
          <p:nvPr>
            <p:ph sz="quarter" idx="1"/>
          </p:nvPr>
        </p:nvSpPr>
        <p:spPr>
          <a:xfrm>
            <a:off x="785786" y="1428736"/>
            <a:ext cx="7901014" cy="4392627"/>
          </a:xfrm>
        </p:spPr>
        <p:txBody>
          <a:bodyPr>
            <a:normAutofit/>
          </a:bodyPr>
          <a:lstStyle/>
          <a:p>
            <a:pPr>
              <a:lnSpc>
                <a:spcPct val="90000"/>
              </a:lnSpc>
            </a:pPr>
            <a:r>
              <a:rPr lang="en-US" sz="2400" dirty="0" err="1"/>
              <a:t>Kejang</a:t>
            </a:r>
            <a:r>
              <a:rPr lang="en-US" sz="2400" dirty="0"/>
              <a:t> yang </a:t>
            </a:r>
            <a:r>
              <a:rPr lang="en-US" sz="2400" dirty="0" err="1"/>
              <a:t>berkepanjangan</a:t>
            </a:r>
            <a:r>
              <a:rPr lang="en-US" sz="2400" dirty="0"/>
              <a:t> </a:t>
            </a:r>
            <a:r>
              <a:rPr lang="en-US" sz="2400" dirty="0" err="1"/>
              <a:t>mengakibat-kan</a:t>
            </a:r>
            <a:r>
              <a:rPr lang="en-US" sz="2400" dirty="0"/>
              <a:t> </a:t>
            </a:r>
            <a:r>
              <a:rPr lang="en-US" sz="2400" dirty="0" err="1"/>
              <a:t>hipoksia</a:t>
            </a:r>
            <a:r>
              <a:rPr lang="en-US" sz="2400" dirty="0"/>
              <a:t> </a:t>
            </a:r>
            <a:r>
              <a:rPr lang="en-US" sz="2400" dirty="0" err="1"/>
              <a:t>otak</a:t>
            </a:r>
            <a:r>
              <a:rPr lang="en-US" sz="2400" dirty="0"/>
              <a:t> yang </a:t>
            </a:r>
            <a:r>
              <a:rPr lang="en-US" sz="2400" dirty="0" err="1"/>
              <a:t>cukup</a:t>
            </a:r>
            <a:r>
              <a:rPr lang="en-US" sz="2400" dirty="0"/>
              <a:t> </a:t>
            </a:r>
            <a:r>
              <a:rPr lang="en-US" sz="2400" dirty="0" err="1"/>
              <a:t>berbahaya</a:t>
            </a:r>
            <a:r>
              <a:rPr lang="en-US" sz="2400" dirty="0"/>
              <a:t> </a:t>
            </a:r>
            <a:r>
              <a:rPr lang="en-US" sz="2400" dirty="0" err="1"/>
              <a:t>bagi</a:t>
            </a:r>
            <a:r>
              <a:rPr lang="en-US" sz="2400" dirty="0"/>
              <a:t> </a:t>
            </a:r>
            <a:r>
              <a:rPr lang="en-US" sz="2400" dirty="0" err="1"/>
              <a:t>ke</a:t>
            </a:r>
            <a:r>
              <a:rPr lang="en-US" sz="2400" dirty="0"/>
              <a:t> </a:t>
            </a:r>
            <a:r>
              <a:rPr lang="en-US" sz="2400" dirty="0" err="1"/>
              <a:t>langsungan</a:t>
            </a:r>
            <a:r>
              <a:rPr lang="en-US" sz="2400" dirty="0"/>
              <a:t> </a:t>
            </a:r>
            <a:r>
              <a:rPr lang="en-US" sz="2400" dirty="0" err="1"/>
              <a:t>hidup</a:t>
            </a:r>
            <a:r>
              <a:rPr lang="en-US" sz="2400" dirty="0"/>
              <a:t> </a:t>
            </a:r>
            <a:r>
              <a:rPr lang="en-US" sz="2400" dirty="0" err="1"/>
              <a:t>bayi</a:t>
            </a:r>
            <a:r>
              <a:rPr lang="en-US" sz="2400" dirty="0"/>
              <a:t> </a:t>
            </a:r>
            <a:r>
              <a:rPr lang="en-US" sz="2400" dirty="0" err="1"/>
              <a:t>atau</a:t>
            </a:r>
            <a:r>
              <a:rPr lang="en-US" sz="2400" dirty="0"/>
              <a:t> </a:t>
            </a:r>
            <a:r>
              <a:rPr lang="en-US" sz="2400" dirty="0" err="1" smtClean="0"/>
              <a:t>mengakibatkan</a:t>
            </a:r>
            <a:r>
              <a:rPr lang="en-US" sz="2400" dirty="0" smtClean="0"/>
              <a:t> </a:t>
            </a:r>
            <a:r>
              <a:rPr lang="en-US" sz="2400" dirty="0" err="1"/>
              <a:t>gejala</a:t>
            </a:r>
            <a:r>
              <a:rPr lang="en-US" sz="2400" dirty="0"/>
              <a:t> </a:t>
            </a:r>
            <a:r>
              <a:rPr lang="en-US" sz="2400" dirty="0" err="1"/>
              <a:t>sisa</a:t>
            </a:r>
            <a:r>
              <a:rPr lang="en-US" sz="2400" dirty="0"/>
              <a:t> </a:t>
            </a:r>
            <a:r>
              <a:rPr lang="en-US" sz="2400" dirty="0" err="1"/>
              <a:t>di</a:t>
            </a:r>
            <a:r>
              <a:rPr lang="en-US" sz="2400" dirty="0"/>
              <a:t> </a:t>
            </a:r>
            <a:r>
              <a:rPr lang="en-US" sz="2400" dirty="0" err="1"/>
              <a:t>kemudian</a:t>
            </a:r>
            <a:r>
              <a:rPr lang="en-US" sz="2400" dirty="0"/>
              <a:t> </a:t>
            </a:r>
            <a:r>
              <a:rPr lang="en-US" sz="2400" dirty="0" err="1"/>
              <a:t>hari</a:t>
            </a:r>
            <a:r>
              <a:rPr lang="en-US" sz="2400" dirty="0"/>
              <a:t>.</a:t>
            </a:r>
          </a:p>
          <a:p>
            <a:pPr>
              <a:lnSpc>
                <a:spcPct val="90000"/>
              </a:lnSpc>
            </a:pPr>
            <a:r>
              <a:rPr lang="en-US" sz="2400" dirty="0" err="1"/>
              <a:t>Dapat</a:t>
            </a:r>
            <a:r>
              <a:rPr lang="en-US" sz="2400" dirty="0"/>
              <a:t> </a:t>
            </a:r>
            <a:r>
              <a:rPr lang="en-US" sz="2400" dirty="0" err="1"/>
              <a:t>diakibatkan</a:t>
            </a:r>
            <a:r>
              <a:rPr lang="en-US" sz="2400" dirty="0"/>
              <a:t> </a:t>
            </a:r>
            <a:r>
              <a:rPr lang="en-US" sz="2400" dirty="0" err="1"/>
              <a:t>oleh</a:t>
            </a:r>
            <a:r>
              <a:rPr lang="en-US" sz="2400" dirty="0"/>
              <a:t> </a:t>
            </a:r>
            <a:r>
              <a:rPr lang="en-US" sz="2400" dirty="0" err="1"/>
              <a:t>asfiksia</a:t>
            </a:r>
            <a:r>
              <a:rPr lang="en-US" sz="2400" dirty="0"/>
              <a:t> </a:t>
            </a:r>
            <a:r>
              <a:rPr lang="en-US" sz="2400" dirty="0" err="1" smtClean="0"/>
              <a:t>neonatorum</a:t>
            </a:r>
            <a:r>
              <a:rPr lang="en-US" sz="2400" dirty="0"/>
              <a:t>, </a:t>
            </a:r>
            <a:r>
              <a:rPr lang="en-US" sz="2400" dirty="0" err="1"/>
              <a:t>hipoglikemia</a:t>
            </a:r>
            <a:r>
              <a:rPr lang="en-US" sz="2400" dirty="0"/>
              <a:t> </a:t>
            </a:r>
            <a:r>
              <a:rPr lang="en-US" sz="2400" dirty="0" err="1"/>
              <a:t>atau</a:t>
            </a:r>
            <a:r>
              <a:rPr lang="en-US" sz="2400" dirty="0"/>
              <a:t>  </a:t>
            </a:r>
            <a:r>
              <a:rPr lang="en-US" sz="2400" dirty="0" err="1"/>
              <a:t>merupakan</a:t>
            </a:r>
            <a:r>
              <a:rPr lang="en-US" sz="2400" dirty="0"/>
              <a:t> </a:t>
            </a:r>
            <a:r>
              <a:rPr lang="en-US" sz="2400" dirty="0" err="1"/>
              <a:t>tanda</a:t>
            </a:r>
            <a:r>
              <a:rPr lang="en-US" sz="2400" dirty="0"/>
              <a:t> meningitis </a:t>
            </a:r>
            <a:r>
              <a:rPr lang="en-US" sz="2400" dirty="0" err="1"/>
              <a:t>atau</a:t>
            </a:r>
            <a:r>
              <a:rPr lang="en-US" sz="2400" dirty="0"/>
              <a:t> </a:t>
            </a:r>
            <a:r>
              <a:rPr lang="en-US" sz="2400" dirty="0" err="1"/>
              <a:t>masalah</a:t>
            </a:r>
            <a:r>
              <a:rPr lang="en-US" sz="2400" dirty="0"/>
              <a:t> </a:t>
            </a:r>
            <a:r>
              <a:rPr lang="en-US" sz="2400" dirty="0" err="1"/>
              <a:t>susunan</a:t>
            </a:r>
            <a:r>
              <a:rPr lang="en-US" sz="2400" dirty="0"/>
              <a:t> </a:t>
            </a:r>
            <a:r>
              <a:rPr lang="en-US" sz="2400" dirty="0" err="1"/>
              <a:t>saraf</a:t>
            </a:r>
            <a:r>
              <a:rPr lang="en-US" sz="2400" dirty="0"/>
              <a:t>. </a:t>
            </a:r>
          </a:p>
          <a:p>
            <a:pPr>
              <a:lnSpc>
                <a:spcPct val="90000"/>
              </a:lnSpc>
            </a:pPr>
            <a:r>
              <a:rPr lang="en-US" sz="2400" dirty="0" err="1"/>
              <a:t>Kejang</a:t>
            </a:r>
            <a:r>
              <a:rPr lang="en-US" sz="2400" dirty="0"/>
              <a:t> </a:t>
            </a:r>
            <a:r>
              <a:rPr lang="en-US" sz="2400" dirty="0" err="1"/>
              <a:t>adalah</a:t>
            </a:r>
            <a:r>
              <a:rPr lang="en-US" sz="2400" dirty="0"/>
              <a:t> </a:t>
            </a:r>
            <a:r>
              <a:rPr lang="en-US" sz="2400" dirty="0" err="1"/>
              <a:t>salah</a:t>
            </a:r>
            <a:r>
              <a:rPr lang="en-US" sz="2400" dirty="0"/>
              <a:t> </a:t>
            </a:r>
            <a:r>
              <a:rPr lang="en-US" sz="2400" dirty="0" err="1"/>
              <a:t>satu</a:t>
            </a:r>
            <a:r>
              <a:rPr lang="en-US" sz="2400" dirty="0"/>
              <a:t> </a:t>
            </a:r>
            <a:r>
              <a:rPr lang="en-US" sz="2400" dirty="0" err="1"/>
              <a:t>Tanda</a:t>
            </a:r>
            <a:r>
              <a:rPr lang="en-US" sz="2400" dirty="0"/>
              <a:t> </a:t>
            </a:r>
            <a:r>
              <a:rPr lang="en-US" sz="2400" dirty="0" err="1"/>
              <a:t>Bahaya</a:t>
            </a:r>
            <a:r>
              <a:rPr lang="en-US" sz="2400" dirty="0"/>
              <a:t> </a:t>
            </a:r>
            <a:r>
              <a:rPr lang="en-US" sz="2400" dirty="0" err="1"/>
              <a:t>atau</a:t>
            </a:r>
            <a:r>
              <a:rPr lang="en-US" sz="2400" dirty="0"/>
              <a:t> “</a:t>
            </a:r>
            <a:r>
              <a:rPr lang="en-US" sz="2400" i="1" dirty="0"/>
              <a:t>Danger sign“ </a:t>
            </a:r>
            <a:r>
              <a:rPr lang="en-US" sz="2400" dirty="0" err="1"/>
              <a:t>pada</a:t>
            </a:r>
            <a:r>
              <a:rPr lang="en-US" sz="2400" dirty="0"/>
              <a:t> </a:t>
            </a:r>
            <a:r>
              <a:rPr lang="en-US" sz="2400" dirty="0" err="1"/>
              <a:t>neonatus</a:t>
            </a:r>
            <a:endParaRPr lang="en-US" sz="2400" dirty="0"/>
          </a:p>
          <a:p>
            <a:pPr>
              <a:lnSpc>
                <a:spcPct val="90000"/>
              </a:lnSpc>
            </a:pPr>
            <a:r>
              <a:rPr lang="sv-SE" sz="2400" dirty="0"/>
              <a:t>Dapat diantisipasi dengan melakukan tindakan </a:t>
            </a:r>
            <a:r>
              <a:rPr lang="sv-SE" sz="2400" dirty="0" smtClean="0"/>
              <a:t>promoti</a:t>
            </a:r>
            <a:r>
              <a:rPr lang="id-ID" sz="2400" dirty="0" smtClean="0"/>
              <a:t>f </a:t>
            </a:r>
            <a:r>
              <a:rPr lang="sv-SE" sz="2400" dirty="0" smtClean="0"/>
              <a:t>atau preventi</a:t>
            </a:r>
            <a:r>
              <a:rPr lang="id-ID" sz="2400" dirty="0" smtClean="0"/>
              <a:t>f</a:t>
            </a:r>
            <a:endParaRPr lang="sv-SE" sz="2400" dirty="0"/>
          </a:p>
          <a:p>
            <a:pPr>
              <a:lnSpc>
                <a:spcPct val="90000"/>
              </a:lnSpc>
            </a:pPr>
            <a:r>
              <a:rPr lang="sv-SE" sz="2400" dirty="0"/>
              <a:t>Secara klinik kejang pada bayi diklasifikasikan tonik, klonik, </a:t>
            </a:r>
            <a:r>
              <a:rPr lang="id-ID" sz="2400" dirty="0" smtClean="0"/>
              <a:t>dan </a:t>
            </a:r>
            <a:r>
              <a:rPr lang="sv-SE" sz="2400" dirty="0" smtClean="0"/>
              <a:t>mioklonik</a:t>
            </a:r>
            <a:r>
              <a:rPr lang="en-US" sz="2400" dirty="0" smtClean="0"/>
              <a:t> </a:t>
            </a:r>
            <a:endParaRPr lang="en-US" sz="2400"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40</a:t>
            </a:fld>
            <a:endParaRPr lang="id-ID"/>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4E3FC2A4-3D22-49F8-8435-A7A702B78892}" type="slidenum">
              <a:rPr lang="id-ID" smtClean="0"/>
              <a:pPr/>
              <a:t>41</a:t>
            </a:fld>
            <a:endParaRPr lang="id-ID"/>
          </a:p>
        </p:txBody>
      </p:sp>
      <p:pic>
        <p:nvPicPr>
          <p:cNvPr id="50178" name="Picture 2" descr="D:\BAHAN AJAR\MATERI\ASKEB NEONATUS BAYI BALITA\kejang.jpg"/>
          <p:cNvPicPr>
            <a:picLocks noGrp="1" noChangeAspect="1" noChangeArrowheads="1"/>
          </p:cNvPicPr>
          <p:nvPr>
            <p:ph sz="quarter" idx="4294967295"/>
          </p:nvPr>
        </p:nvPicPr>
        <p:blipFill>
          <a:blip r:embed="rId2"/>
          <a:srcRect/>
          <a:stretch>
            <a:fillRect/>
          </a:stretch>
        </p:blipFill>
        <p:spPr bwMode="auto">
          <a:xfrm>
            <a:off x="642910" y="571480"/>
            <a:ext cx="8001056" cy="5429288"/>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990600" y="427038"/>
            <a:ext cx="7696200" cy="792162"/>
          </a:xfrm>
        </p:spPr>
        <p:txBody>
          <a:bodyPr/>
          <a:lstStyle/>
          <a:p>
            <a:r>
              <a:rPr lang="en-US" sz="3200" b="1" dirty="0">
                <a:solidFill>
                  <a:srgbClr val="FF0000"/>
                </a:solidFill>
              </a:rPr>
              <a:t>LANGKAH PROMOTIF / PREVENTIF</a:t>
            </a:r>
          </a:p>
        </p:txBody>
      </p:sp>
      <p:sp>
        <p:nvSpPr>
          <p:cNvPr id="84995" name="Rectangle 3"/>
          <p:cNvSpPr>
            <a:spLocks noGrp="1" noChangeArrowheads="1"/>
          </p:cNvSpPr>
          <p:nvPr>
            <p:ph sz="quarter" idx="1"/>
          </p:nvPr>
        </p:nvSpPr>
        <p:spPr>
          <a:xfrm>
            <a:off x="785786" y="1219200"/>
            <a:ext cx="7901014" cy="4906963"/>
          </a:xfrm>
        </p:spPr>
        <p:txBody>
          <a:bodyPr/>
          <a:lstStyle/>
          <a:p>
            <a:pPr>
              <a:lnSpc>
                <a:spcPct val="90000"/>
              </a:lnSpc>
              <a:buClr>
                <a:srgbClr val="CCFF33"/>
              </a:buClr>
            </a:pPr>
            <a:r>
              <a:rPr lang="fr-FR" sz="2800" dirty="0" err="1"/>
              <a:t>Mencegah</a:t>
            </a:r>
            <a:r>
              <a:rPr lang="fr-FR" sz="2800" dirty="0"/>
              <a:t> </a:t>
            </a:r>
            <a:r>
              <a:rPr lang="fr-FR" sz="2800" dirty="0" err="1"/>
              <a:t>persalinan</a:t>
            </a:r>
            <a:r>
              <a:rPr lang="fr-FR" sz="2800" dirty="0"/>
              <a:t> </a:t>
            </a:r>
            <a:r>
              <a:rPr lang="fr-FR" sz="2800" dirty="0" err="1"/>
              <a:t>prematur</a:t>
            </a:r>
            <a:r>
              <a:rPr lang="fr-FR" sz="2800" dirty="0"/>
              <a:t> </a:t>
            </a:r>
          </a:p>
          <a:p>
            <a:pPr>
              <a:lnSpc>
                <a:spcPct val="90000"/>
              </a:lnSpc>
              <a:buClr>
                <a:srgbClr val="CCFF33"/>
              </a:buClr>
            </a:pPr>
            <a:r>
              <a:rPr lang="fr-FR" sz="2800" dirty="0" err="1"/>
              <a:t>Melakukan</a:t>
            </a:r>
            <a:r>
              <a:rPr lang="fr-FR" sz="2800" dirty="0"/>
              <a:t> </a:t>
            </a:r>
            <a:r>
              <a:rPr lang="fr-FR" sz="2800" dirty="0" err="1"/>
              <a:t>pertolongan</a:t>
            </a:r>
            <a:r>
              <a:rPr lang="fr-FR" sz="2800" dirty="0"/>
              <a:t> </a:t>
            </a:r>
            <a:r>
              <a:rPr lang="fr-FR" sz="2800" dirty="0" err="1"/>
              <a:t>persalinan</a:t>
            </a:r>
            <a:r>
              <a:rPr lang="fr-FR" sz="2800" dirty="0"/>
              <a:t> yang </a:t>
            </a:r>
            <a:r>
              <a:rPr lang="fr-FR" sz="2800" dirty="0" err="1"/>
              <a:t>bersih</a:t>
            </a:r>
            <a:r>
              <a:rPr lang="fr-FR" sz="2800" dirty="0"/>
              <a:t> dan aman </a:t>
            </a:r>
          </a:p>
          <a:p>
            <a:pPr>
              <a:lnSpc>
                <a:spcPct val="90000"/>
              </a:lnSpc>
              <a:buClr>
                <a:srgbClr val="CCFF33"/>
              </a:buClr>
            </a:pPr>
            <a:r>
              <a:rPr lang="fr-FR" sz="2800" dirty="0" err="1"/>
              <a:t>Mencegah</a:t>
            </a:r>
            <a:r>
              <a:rPr lang="fr-FR" sz="2800" dirty="0"/>
              <a:t> </a:t>
            </a:r>
            <a:r>
              <a:rPr lang="fr-FR" sz="2800" dirty="0" err="1"/>
              <a:t>asfiksia</a:t>
            </a:r>
            <a:r>
              <a:rPr lang="fr-FR" sz="2800" dirty="0"/>
              <a:t> </a:t>
            </a:r>
            <a:r>
              <a:rPr lang="fr-FR" sz="2800" dirty="0" err="1"/>
              <a:t>neonatorum</a:t>
            </a:r>
            <a:endParaRPr lang="fr-FR" sz="2800" dirty="0"/>
          </a:p>
          <a:p>
            <a:pPr>
              <a:lnSpc>
                <a:spcPct val="90000"/>
              </a:lnSpc>
              <a:buClr>
                <a:srgbClr val="CCFF33"/>
              </a:buClr>
            </a:pPr>
            <a:r>
              <a:rPr lang="fr-FR" sz="2800" dirty="0" err="1"/>
              <a:t>Melakukan</a:t>
            </a:r>
            <a:r>
              <a:rPr lang="fr-FR" sz="2800" dirty="0"/>
              <a:t> </a:t>
            </a:r>
            <a:r>
              <a:rPr lang="fr-FR" sz="2800" dirty="0" err="1"/>
              <a:t>resusitasi</a:t>
            </a:r>
            <a:r>
              <a:rPr lang="fr-FR" sz="2800" dirty="0"/>
              <a:t> </a:t>
            </a:r>
            <a:r>
              <a:rPr lang="fr-FR" sz="2800" dirty="0" err="1"/>
              <a:t>dengan</a:t>
            </a:r>
            <a:r>
              <a:rPr lang="fr-FR" sz="2800" dirty="0"/>
              <a:t> </a:t>
            </a:r>
            <a:r>
              <a:rPr lang="fr-FR" sz="2800" dirty="0" err="1"/>
              <a:t>benar</a:t>
            </a:r>
            <a:r>
              <a:rPr lang="fr-FR" sz="2800" dirty="0"/>
              <a:t> </a:t>
            </a:r>
            <a:endParaRPr lang="sv-SE" sz="2800" dirty="0"/>
          </a:p>
          <a:p>
            <a:pPr>
              <a:lnSpc>
                <a:spcPct val="90000"/>
              </a:lnSpc>
              <a:buClr>
                <a:srgbClr val="CCFF33"/>
              </a:buClr>
            </a:pPr>
            <a:r>
              <a:rPr lang="sv-SE" sz="2800" dirty="0"/>
              <a:t>Melakukan tindakan Pencegahan Infeksi</a:t>
            </a:r>
          </a:p>
          <a:p>
            <a:pPr>
              <a:lnSpc>
                <a:spcPct val="90000"/>
              </a:lnSpc>
              <a:buClr>
                <a:srgbClr val="CCFF33"/>
              </a:buClr>
            </a:pPr>
            <a:r>
              <a:rPr lang="sv-SE" sz="2800" dirty="0"/>
              <a:t>Mengendalikan kadar glukosa darah ibu</a:t>
            </a:r>
          </a:p>
          <a:p>
            <a:pPr>
              <a:lnSpc>
                <a:spcPct val="90000"/>
              </a:lnSpc>
              <a:buClr>
                <a:srgbClr val="CCFF33"/>
              </a:buClr>
            </a:pPr>
            <a:r>
              <a:rPr lang="sv-SE" sz="2800" dirty="0"/>
              <a:t>Antisipasi setiap faktor kondisi (faktor predisposisi) dan masalah dalam proses persalinan.</a:t>
            </a:r>
          </a:p>
        </p:txBody>
      </p:sp>
      <p:sp>
        <p:nvSpPr>
          <p:cNvPr id="4" name="Slide Number Placeholder 3"/>
          <p:cNvSpPr>
            <a:spLocks noGrp="1"/>
          </p:cNvSpPr>
          <p:nvPr>
            <p:ph type="sldNum" sz="quarter" idx="12"/>
          </p:nvPr>
        </p:nvSpPr>
        <p:spPr/>
        <p:txBody>
          <a:bodyPr/>
          <a:lstStyle/>
          <a:p>
            <a:fld id="{4E3FC2A4-3D22-49F8-8435-A7A702B78892}" type="slidenum">
              <a:rPr lang="id-ID" smtClean="0"/>
              <a:pPr/>
              <a:t>42</a:t>
            </a:fld>
            <a:endParaRPr lang="id-ID"/>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9" name="Rectangle 5"/>
          <p:cNvSpPr>
            <a:spLocks noGrp="1" noChangeArrowheads="1"/>
          </p:cNvSpPr>
          <p:nvPr>
            <p:ph type="title"/>
          </p:nvPr>
        </p:nvSpPr>
        <p:spPr>
          <a:xfrm>
            <a:off x="990600" y="427038"/>
            <a:ext cx="7696200" cy="792162"/>
          </a:xfrm>
          <a:noFill/>
          <a:ln/>
        </p:spPr>
        <p:txBody>
          <a:bodyPr/>
          <a:lstStyle/>
          <a:p>
            <a:r>
              <a:rPr lang="en-US" sz="3200" dirty="0">
                <a:solidFill>
                  <a:srgbClr val="FF0000"/>
                </a:solidFill>
              </a:rPr>
              <a:t>LANGKAH PROMOTIF / PREVENTIF</a:t>
            </a:r>
          </a:p>
        </p:txBody>
      </p:sp>
      <p:sp>
        <p:nvSpPr>
          <p:cNvPr id="88067" name="Rectangle 3"/>
          <p:cNvSpPr>
            <a:spLocks noGrp="1" noChangeArrowheads="1"/>
          </p:cNvSpPr>
          <p:nvPr>
            <p:ph sz="quarter" idx="1"/>
          </p:nvPr>
        </p:nvSpPr>
        <p:spPr>
          <a:xfrm>
            <a:off x="857224" y="1357298"/>
            <a:ext cx="7829576" cy="4768865"/>
          </a:xfrm>
        </p:spPr>
        <p:txBody>
          <a:bodyPr/>
          <a:lstStyle/>
          <a:p>
            <a:pPr>
              <a:lnSpc>
                <a:spcPct val="90000"/>
              </a:lnSpc>
            </a:pPr>
            <a:r>
              <a:rPr lang="sv-SE" sz="2600" dirty="0"/>
              <a:t>Berikan pengobatan rasional dan efektif</a:t>
            </a:r>
            <a:endParaRPr lang="en-US" sz="2600" dirty="0"/>
          </a:p>
          <a:p>
            <a:pPr>
              <a:lnSpc>
                <a:spcPct val="90000"/>
              </a:lnSpc>
            </a:pPr>
            <a:r>
              <a:rPr lang="en-US" sz="2600" dirty="0" err="1"/>
              <a:t>Lanjutkan</a:t>
            </a:r>
            <a:r>
              <a:rPr lang="en-US" sz="2600" dirty="0"/>
              <a:t> </a:t>
            </a:r>
            <a:r>
              <a:rPr lang="en-US" sz="2600" dirty="0" err="1"/>
              <a:t>pengamatan</a:t>
            </a:r>
            <a:r>
              <a:rPr lang="en-US" sz="2600" dirty="0"/>
              <a:t> </a:t>
            </a:r>
            <a:r>
              <a:rPr lang="en-US" sz="2600" dirty="0" err="1"/>
              <a:t>dan</a:t>
            </a:r>
            <a:r>
              <a:rPr lang="en-US" sz="2600" dirty="0"/>
              <a:t> </a:t>
            </a:r>
            <a:r>
              <a:rPr lang="en-US" sz="2600" dirty="0" err="1"/>
              <a:t>pengobatan</a:t>
            </a:r>
            <a:r>
              <a:rPr lang="en-US" sz="2600" dirty="0"/>
              <a:t> </a:t>
            </a:r>
            <a:r>
              <a:rPr lang="en-US" sz="2600" dirty="0" err="1"/>
              <a:t>terhadap</a:t>
            </a:r>
            <a:r>
              <a:rPr lang="en-US" sz="2600" dirty="0"/>
              <a:t> </a:t>
            </a:r>
            <a:r>
              <a:rPr lang="en-US" sz="2600" dirty="0" err="1"/>
              <a:t>masalah</a:t>
            </a:r>
            <a:r>
              <a:rPr lang="en-US" sz="2600" dirty="0"/>
              <a:t> </a:t>
            </a:r>
            <a:r>
              <a:rPr lang="en-US" sz="2600" dirty="0" err="1"/>
              <a:t>atau</a:t>
            </a:r>
            <a:r>
              <a:rPr lang="en-US" sz="2600" dirty="0"/>
              <a:t> </a:t>
            </a:r>
            <a:r>
              <a:rPr lang="en-US" sz="2600" dirty="0" err="1"/>
              <a:t>infeksi</a:t>
            </a:r>
            <a:r>
              <a:rPr lang="en-US" sz="2600" dirty="0"/>
              <a:t> yang </a:t>
            </a:r>
            <a:r>
              <a:rPr lang="en-US" sz="2600" dirty="0" err="1"/>
              <a:t>dikenali</a:t>
            </a:r>
            <a:r>
              <a:rPr lang="en-US" sz="2600" dirty="0"/>
              <a:t> </a:t>
            </a:r>
            <a:r>
              <a:rPr lang="en-US" sz="2600" dirty="0" err="1"/>
              <a:t>pada</a:t>
            </a:r>
            <a:r>
              <a:rPr lang="en-US" sz="2600" dirty="0"/>
              <a:t> </a:t>
            </a:r>
            <a:r>
              <a:rPr lang="en-US" sz="2600" dirty="0" err="1"/>
              <a:t>saat</a:t>
            </a:r>
            <a:r>
              <a:rPr lang="en-US" sz="2600" dirty="0"/>
              <a:t> </a:t>
            </a:r>
            <a:r>
              <a:rPr lang="en-US" sz="2600" dirty="0" err="1"/>
              <a:t>kehamilan</a:t>
            </a:r>
            <a:r>
              <a:rPr lang="en-US" sz="2600" dirty="0"/>
              <a:t> </a:t>
            </a:r>
            <a:r>
              <a:rPr lang="en-US" sz="2600" dirty="0" err="1"/>
              <a:t>ataupun</a:t>
            </a:r>
            <a:r>
              <a:rPr lang="en-US" sz="2600" dirty="0"/>
              <a:t> </a:t>
            </a:r>
            <a:r>
              <a:rPr lang="en-US" sz="2600" dirty="0" err="1"/>
              <a:t>persalinan</a:t>
            </a:r>
            <a:endParaRPr lang="sv-SE" sz="2600" dirty="0"/>
          </a:p>
          <a:p>
            <a:pPr>
              <a:lnSpc>
                <a:spcPct val="90000"/>
              </a:lnSpc>
            </a:pPr>
            <a:r>
              <a:rPr lang="sv-SE" sz="2600" dirty="0"/>
              <a:t>Jangan pulangkan bila masa kritis belum terlampaui</a:t>
            </a:r>
          </a:p>
          <a:p>
            <a:pPr>
              <a:lnSpc>
                <a:spcPct val="90000"/>
              </a:lnSpc>
            </a:pPr>
            <a:r>
              <a:rPr lang="sv-SE" sz="2600" dirty="0"/>
              <a:t>Beri instruksi tertulis untuk asuhan mandiri di rumah</a:t>
            </a:r>
          </a:p>
          <a:p>
            <a:pPr>
              <a:lnSpc>
                <a:spcPct val="90000"/>
              </a:lnSpc>
            </a:pPr>
            <a:r>
              <a:rPr lang="sv-SE" sz="2600" dirty="0"/>
              <a:t>Lakukan tindakan dan perawatan yang sesuai bagi bayi baru lahir dari ibu yang infeksi saat persalinan</a:t>
            </a:r>
          </a:p>
          <a:p>
            <a:pPr>
              <a:lnSpc>
                <a:spcPct val="90000"/>
              </a:lnSpc>
            </a:pPr>
            <a:r>
              <a:rPr lang="sv-SE" sz="2600" dirty="0"/>
              <a:t>Berikan hidrasi oral / IV secukupnya</a:t>
            </a:r>
            <a:endParaRPr lang="en-US" sz="2600"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43</a:t>
            </a:fld>
            <a:endParaRPr lang="id-ID"/>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928662" y="427038"/>
            <a:ext cx="7758138" cy="792162"/>
          </a:xfrm>
        </p:spPr>
        <p:txBody>
          <a:bodyPr/>
          <a:lstStyle/>
          <a:p>
            <a:r>
              <a:rPr lang="en-US" sz="3600" b="1" dirty="0">
                <a:solidFill>
                  <a:srgbClr val="FF0000"/>
                </a:solidFill>
              </a:rPr>
              <a:t>DIAGNOSIS</a:t>
            </a:r>
          </a:p>
        </p:txBody>
      </p:sp>
      <p:sp>
        <p:nvSpPr>
          <p:cNvPr id="86019" name="Rectangle 3"/>
          <p:cNvSpPr>
            <a:spLocks noGrp="1" noChangeArrowheads="1"/>
          </p:cNvSpPr>
          <p:nvPr>
            <p:ph sz="quarter" idx="1"/>
          </p:nvPr>
        </p:nvSpPr>
        <p:spPr>
          <a:xfrm>
            <a:off x="928662" y="1285860"/>
            <a:ext cx="7758138" cy="4962540"/>
          </a:xfrm>
        </p:spPr>
        <p:txBody>
          <a:bodyPr/>
          <a:lstStyle/>
          <a:p>
            <a:pPr>
              <a:lnSpc>
                <a:spcPct val="95000"/>
              </a:lnSpc>
              <a:buFontTx/>
              <a:buNone/>
            </a:pPr>
            <a:r>
              <a:rPr lang="sv-SE" sz="2500" b="1" dirty="0"/>
              <a:t>Anamnesis :</a:t>
            </a:r>
            <a:endParaRPr lang="en-US" sz="2500" dirty="0"/>
          </a:p>
          <a:p>
            <a:pPr>
              <a:lnSpc>
                <a:spcPct val="95000"/>
              </a:lnSpc>
            </a:pPr>
            <a:r>
              <a:rPr lang="sv-SE" sz="2500" dirty="0"/>
              <a:t>Riwayat persalinan: bayi lahir prematur, lahir dengan tindakan, penolong persalinan, asfiksia neonatorum.</a:t>
            </a:r>
          </a:p>
          <a:p>
            <a:pPr>
              <a:lnSpc>
                <a:spcPct val="95000"/>
              </a:lnSpc>
            </a:pPr>
            <a:r>
              <a:rPr lang="sv-SE" sz="2500" dirty="0"/>
              <a:t>Riwayat imunisasi tetanus.</a:t>
            </a:r>
          </a:p>
          <a:p>
            <a:pPr>
              <a:lnSpc>
                <a:spcPct val="95000"/>
              </a:lnSpc>
            </a:pPr>
            <a:r>
              <a:rPr lang="sv-SE" sz="2500" dirty="0"/>
              <a:t>Riwayat perawatan tali pusat dengan obat tradisional.</a:t>
            </a:r>
            <a:endParaRPr lang="en-US" sz="2500" dirty="0"/>
          </a:p>
          <a:p>
            <a:pPr>
              <a:lnSpc>
                <a:spcPct val="95000"/>
              </a:lnSpc>
            </a:pPr>
            <a:r>
              <a:rPr lang="en-US" sz="2500" dirty="0" err="1"/>
              <a:t>Riwayat</a:t>
            </a:r>
            <a:r>
              <a:rPr lang="en-US" sz="2500" dirty="0"/>
              <a:t> </a:t>
            </a:r>
            <a:r>
              <a:rPr lang="en-US" sz="2500" dirty="0" err="1"/>
              <a:t>kejang</a:t>
            </a:r>
            <a:r>
              <a:rPr lang="en-US" sz="2500" dirty="0"/>
              <a:t>, </a:t>
            </a:r>
            <a:r>
              <a:rPr lang="en-US" sz="2500" dirty="0" err="1"/>
              <a:t>penurunan</a:t>
            </a:r>
            <a:r>
              <a:rPr lang="en-US" sz="2500" dirty="0"/>
              <a:t> </a:t>
            </a:r>
            <a:r>
              <a:rPr lang="en-US" sz="2500" dirty="0" err="1"/>
              <a:t>kesadaran</a:t>
            </a:r>
            <a:r>
              <a:rPr lang="en-US" sz="2500" dirty="0"/>
              <a:t>, </a:t>
            </a:r>
            <a:r>
              <a:rPr lang="en-US" sz="2500" dirty="0" err="1"/>
              <a:t>ada</a:t>
            </a:r>
            <a:r>
              <a:rPr lang="en-US" sz="2500" dirty="0"/>
              <a:t> </a:t>
            </a:r>
            <a:r>
              <a:rPr lang="en-US" sz="2500" dirty="0" err="1"/>
              <a:t>gerakan</a:t>
            </a:r>
            <a:r>
              <a:rPr lang="en-US" sz="2500" dirty="0"/>
              <a:t> abnormal </a:t>
            </a:r>
            <a:r>
              <a:rPr lang="en-US" sz="2500" dirty="0" err="1"/>
              <a:t>pada</a:t>
            </a:r>
            <a:r>
              <a:rPr lang="en-US" sz="2500" dirty="0"/>
              <a:t> </a:t>
            </a:r>
            <a:r>
              <a:rPr lang="en-US" sz="2500" dirty="0" err="1"/>
              <a:t>mata</a:t>
            </a:r>
            <a:r>
              <a:rPr lang="en-US" sz="2500" dirty="0"/>
              <a:t>, </a:t>
            </a:r>
            <a:r>
              <a:rPr lang="en-US" sz="2500" dirty="0" err="1"/>
              <a:t>mulut</a:t>
            </a:r>
            <a:r>
              <a:rPr lang="en-US" sz="2500" dirty="0"/>
              <a:t>, </a:t>
            </a:r>
            <a:r>
              <a:rPr lang="en-US" sz="2500" dirty="0" err="1"/>
              <a:t>lidah</a:t>
            </a:r>
            <a:r>
              <a:rPr lang="en-US" sz="2500" dirty="0"/>
              <a:t> </a:t>
            </a:r>
            <a:r>
              <a:rPr lang="en-US" sz="2500" dirty="0" err="1"/>
              <a:t>dan</a:t>
            </a:r>
            <a:r>
              <a:rPr lang="en-US" sz="2500" dirty="0"/>
              <a:t> </a:t>
            </a:r>
            <a:r>
              <a:rPr lang="en-US" sz="2500" dirty="0" err="1"/>
              <a:t>ekstrimitas</a:t>
            </a:r>
            <a:r>
              <a:rPr lang="en-US" sz="2500" dirty="0"/>
              <a:t> .</a:t>
            </a:r>
            <a:endParaRPr lang="es-ES" sz="2500" dirty="0"/>
          </a:p>
          <a:p>
            <a:pPr>
              <a:lnSpc>
                <a:spcPct val="95000"/>
              </a:lnSpc>
            </a:pPr>
            <a:r>
              <a:rPr lang="es-ES" sz="2500" dirty="0" err="1"/>
              <a:t>Riwayat</a:t>
            </a:r>
            <a:r>
              <a:rPr lang="es-ES" sz="2500" dirty="0"/>
              <a:t> </a:t>
            </a:r>
            <a:r>
              <a:rPr lang="es-ES" sz="2500" dirty="0" err="1"/>
              <a:t>spasme</a:t>
            </a:r>
            <a:r>
              <a:rPr lang="es-ES" sz="2500" dirty="0"/>
              <a:t> </a:t>
            </a:r>
            <a:r>
              <a:rPr lang="es-ES" sz="2500" dirty="0" err="1"/>
              <a:t>atau</a:t>
            </a:r>
            <a:r>
              <a:rPr lang="es-ES" sz="2500" dirty="0"/>
              <a:t> </a:t>
            </a:r>
            <a:r>
              <a:rPr lang="es-ES" sz="2500" dirty="0" err="1"/>
              <a:t>kekakuan</a:t>
            </a:r>
            <a:r>
              <a:rPr lang="es-ES" sz="2500" dirty="0"/>
              <a:t> pada </a:t>
            </a:r>
            <a:r>
              <a:rPr lang="es-ES" sz="2500" dirty="0" err="1"/>
              <a:t>ekstremitas</a:t>
            </a:r>
            <a:r>
              <a:rPr lang="es-ES" sz="2500" dirty="0"/>
              <a:t>, </a:t>
            </a:r>
            <a:r>
              <a:rPr lang="es-ES" sz="2500" dirty="0" err="1"/>
              <a:t>otot</a:t>
            </a:r>
            <a:r>
              <a:rPr lang="es-ES" sz="2500" dirty="0"/>
              <a:t> </a:t>
            </a:r>
            <a:r>
              <a:rPr lang="es-ES" sz="2500" dirty="0" err="1"/>
              <a:t>mulut</a:t>
            </a:r>
            <a:r>
              <a:rPr lang="es-ES" sz="2500" dirty="0"/>
              <a:t> dan </a:t>
            </a:r>
            <a:r>
              <a:rPr lang="es-ES" sz="2500" dirty="0" err="1"/>
              <a:t>perut</a:t>
            </a:r>
            <a:r>
              <a:rPr lang="es-ES" sz="2500" dirty="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44</a:t>
            </a:fld>
            <a:endParaRPr lang="id-ID"/>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785786" y="427038"/>
            <a:ext cx="7901014" cy="792162"/>
          </a:xfrm>
        </p:spPr>
        <p:txBody>
          <a:bodyPr/>
          <a:lstStyle/>
          <a:p>
            <a:r>
              <a:rPr lang="en-US" sz="3600"/>
              <a:t>DIAGNOSIS</a:t>
            </a:r>
          </a:p>
        </p:txBody>
      </p:sp>
      <p:sp>
        <p:nvSpPr>
          <p:cNvPr id="106499" name="Rectangle 3"/>
          <p:cNvSpPr>
            <a:spLocks noGrp="1" noChangeArrowheads="1"/>
          </p:cNvSpPr>
          <p:nvPr>
            <p:ph sz="quarter" idx="1"/>
          </p:nvPr>
        </p:nvSpPr>
        <p:spPr>
          <a:xfrm>
            <a:off x="714348" y="1538294"/>
            <a:ext cx="7972452" cy="4748226"/>
          </a:xfrm>
        </p:spPr>
        <p:txBody>
          <a:bodyPr/>
          <a:lstStyle/>
          <a:p>
            <a:pPr>
              <a:lnSpc>
                <a:spcPct val="95000"/>
              </a:lnSpc>
              <a:buFontTx/>
              <a:buNone/>
            </a:pPr>
            <a:r>
              <a:rPr lang="sv-SE" sz="2500" b="1" dirty="0"/>
              <a:t>Anamnesis :</a:t>
            </a:r>
            <a:endParaRPr lang="en-US" sz="2500" dirty="0"/>
          </a:p>
          <a:p>
            <a:pPr>
              <a:lnSpc>
                <a:spcPct val="95000"/>
              </a:lnSpc>
            </a:pPr>
            <a:r>
              <a:rPr lang="es-ES" sz="2500" dirty="0" err="1"/>
              <a:t>Kejang</a:t>
            </a:r>
            <a:r>
              <a:rPr lang="es-ES" sz="2500" dirty="0"/>
              <a:t> </a:t>
            </a:r>
            <a:r>
              <a:rPr lang="es-ES" sz="2500" dirty="0" err="1"/>
              <a:t>dipicu</a:t>
            </a:r>
            <a:r>
              <a:rPr lang="es-ES" sz="2500" dirty="0"/>
              <a:t> </a:t>
            </a:r>
            <a:r>
              <a:rPr lang="es-ES" sz="2500" dirty="0" err="1"/>
              <a:t>kebisingan</a:t>
            </a:r>
            <a:r>
              <a:rPr lang="es-ES" sz="2500" dirty="0"/>
              <a:t> / </a:t>
            </a:r>
            <a:r>
              <a:rPr lang="es-ES" sz="2500" dirty="0" err="1"/>
              <a:t>prosedur</a:t>
            </a:r>
            <a:r>
              <a:rPr lang="es-ES" sz="2500" dirty="0"/>
              <a:t> / </a:t>
            </a:r>
            <a:r>
              <a:rPr lang="es-ES" sz="2500" dirty="0" err="1"/>
              <a:t>tindakan</a:t>
            </a:r>
            <a:r>
              <a:rPr lang="es-ES" sz="2500" dirty="0"/>
              <a:t>  </a:t>
            </a:r>
            <a:r>
              <a:rPr lang="es-ES" sz="2500" dirty="0" err="1"/>
              <a:t>pengobatan</a:t>
            </a:r>
            <a:r>
              <a:rPr lang="es-ES" sz="2500" dirty="0"/>
              <a:t>.</a:t>
            </a:r>
            <a:endParaRPr lang="sv-SE" sz="2500" dirty="0"/>
          </a:p>
          <a:p>
            <a:pPr>
              <a:lnSpc>
                <a:spcPct val="95000"/>
              </a:lnSpc>
            </a:pPr>
            <a:r>
              <a:rPr lang="sv-SE" sz="2500" dirty="0"/>
              <a:t>Riwayat bayi malas minum sesudah dapat minum normal.</a:t>
            </a:r>
            <a:endParaRPr lang="en-US" sz="2500" dirty="0"/>
          </a:p>
          <a:p>
            <a:pPr>
              <a:lnSpc>
                <a:spcPct val="95000"/>
              </a:lnSpc>
            </a:pPr>
            <a:r>
              <a:rPr lang="en-US" sz="2500" dirty="0" err="1"/>
              <a:t>Adanya</a:t>
            </a:r>
            <a:r>
              <a:rPr lang="en-US" sz="2500" dirty="0"/>
              <a:t> </a:t>
            </a:r>
            <a:r>
              <a:rPr lang="en-US" sz="2500" dirty="0" err="1"/>
              <a:t>faktor</a:t>
            </a:r>
            <a:r>
              <a:rPr lang="en-US" sz="2500" dirty="0"/>
              <a:t> </a:t>
            </a:r>
            <a:r>
              <a:rPr lang="en-US" sz="2500" dirty="0" err="1"/>
              <a:t>risiko</a:t>
            </a:r>
            <a:r>
              <a:rPr lang="en-US" sz="2500" dirty="0"/>
              <a:t> </a:t>
            </a:r>
            <a:r>
              <a:rPr lang="en-US" sz="2500" dirty="0" err="1"/>
              <a:t>infeksi</a:t>
            </a:r>
            <a:r>
              <a:rPr lang="en-US" sz="2500" dirty="0"/>
              <a:t>.</a:t>
            </a:r>
            <a:endParaRPr lang="sv-SE" sz="2500" dirty="0"/>
          </a:p>
          <a:p>
            <a:pPr>
              <a:lnSpc>
                <a:spcPct val="95000"/>
              </a:lnSpc>
            </a:pPr>
            <a:r>
              <a:rPr lang="sv-SE" sz="2500" dirty="0"/>
              <a:t>Riwayat ibu mendapat obat mis. heroin, metadon, propoxypen, sekobarbital, alkohol.</a:t>
            </a:r>
          </a:p>
          <a:p>
            <a:pPr>
              <a:lnSpc>
                <a:spcPct val="95000"/>
              </a:lnSpc>
            </a:pPr>
            <a:r>
              <a:rPr lang="sv-SE" sz="2500" dirty="0"/>
              <a:t>Riwayat perubahan warna kulit (kuning)</a:t>
            </a:r>
            <a:endParaRPr lang="en-US" sz="2500" dirty="0"/>
          </a:p>
          <a:p>
            <a:pPr>
              <a:lnSpc>
                <a:spcPct val="95000"/>
              </a:lnSpc>
            </a:pPr>
            <a:r>
              <a:rPr lang="en-US" sz="2500" dirty="0" err="1"/>
              <a:t>Saat</a:t>
            </a:r>
            <a:r>
              <a:rPr lang="en-US" sz="2500" dirty="0"/>
              <a:t> </a:t>
            </a:r>
            <a:r>
              <a:rPr lang="en-US" sz="2500" dirty="0" err="1"/>
              <a:t>timbul</a:t>
            </a:r>
            <a:r>
              <a:rPr lang="en-US" sz="2500" dirty="0"/>
              <a:t> </a:t>
            </a:r>
            <a:r>
              <a:rPr lang="en-US" sz="2500" dirty="0" err="1"/>
              <a:t>dan</a:t>
            </a:r>
            <a:r>
              <a:rPr lang="en-US" sz="2500" dirty="0"/>
              <a:t> </a:t>
            </a:r>
            <a:r>
              <a:rPr lang="en-US" sz="2500" dirty="0" err="1"/>
              <a:t>lamanya</a:t>
            </a:r>
            <a:r>
              <a:rPr lang="en-US" sz="2500" dirty="0"/>
              <a:t> </a:t>
            </a:r>
            <a:r>
              <a:rPr lang="en-US" sz="2500" dirty="0" err="1"/>
              <a:t>terjadi</a:t>
            </a:r>
            <a:r>
              <a:rPr lang="en-US" sz="2500" dirty="0"/>
              <a:t> </a:t>
            </a:r>
            <a:r>
              <a:rPr lang="en-US" sz="2500" dirty="0" err="1"/>
              <a:t>kejang</a:t>
            </a:r>
            <a:r>
              <a:rPr lang="en-US" sz="2500" dirty="0"/>
              <a:t>.</a:t>
            </a:r>
          </a:p>
        </p:txBody>
      </p:sp>
      <p:sp>
        <p:nvSpPr>
          <p:cNvPr id="4" name="Slide Number Placeholder 3"/>
          <p:cNvSpPr>
            <a:spLocks noGrp="1"/>
          </p:cNvSpPr>
          <p:nvPr>
            <p:ph type="sldNum" sz="quarter" idx="12"/>
          </p:nvPr>
        </p:nvSpPr>
        <p:spPr/>
        <p:txBody>
          <a:bodyPr/>
          <a:lstStyle/>
          <a:p>
            <a:fld id="{4E3FC2A4-3D22-49F8-8435-A7A702B78892}" type="slidenum">
              <a:rPr lang="id-ID" smtClean="0"/>
              <a:pPr/>
              <a:t>45</a:t>
            </a:fld>
            <a:endParaRPr lang="id-ID"/>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642910" y="427038"/>
            <a:ext cx="8043890" cy="715962"/>
          </a:xfrm>
        </p:spPr>
        <p:txBody>
          <a:bodyPr/>
          <a:lstStyle/>
          <a:p>
            <a:r>
              <a:rPr lang="en-US" sz="3600" b="1" dirty="0">
                <a:solidFill>
                  <a:srgbClr val="FF0000"/>
                </a:solidFill>
              </a:rPr>
              <a:t>DIAGNOSIS</a:t>
            </a:r>
          </a:p>
        </p:txBody>
      </p:sp>
      <p:sp>
        <p:nvSpPr>
          <p:cNvPr id="87043" name="Rectangle 3"/>
          <p:cNvSpPr>
            <a:spLocks noGrp="1" noChangeArrowheads="1"/>
          </p:cNvSpPr>
          <p:nvPr>
            <p:ph sz="quarter" idx="1"/>
          </p:nvPr>
        </p:nvSpPr>
        <p:spPr>
          <a:xfrm>
            <a:off x="714348" y="1341438"/>
            <a:ext cx="7972452" cy="4906962"/>
          </a:xfrm>
        </p:spPr>
        <p:txBody>
          <a:bodyPr/>
          <a:lstStyle/>
          <a:p>
            <a:pPr>
              <a:lnSpc>
                <a:spcPct val="90000"/>
              </a:lnSpc>
              <a:buFontTx/>
              <a:buNone/>
            </a:pPr>
            <a:r>
              <a:rPr lang="en-US" sz="2800" b="1" dirty="0" err="1"/>
              <a:t>Kejang</a:t>
            </a:r>
            <a:r>
              <a:rPr lang="en-US" sz="2800" b="1" dirty="0"/>
              <a:t>:</a:t>
            </a:r>
            <a:endParaRPr lang="es-ES" sz="2800" dirty="0"/>
          </a:p>
          <a:p>
            <a:pPr>
              <a:lnSpc>
                <a:spcPct val="90000"/>
              </a:lnSpc>
            </a:pPr>
            <a:r>
              <a:rPr lang="es-ES" sz="2800" dirty="0" err="1"/>
              <a:t>Gerakan</a:t>
            </a:r>
            <a:r>
              <a:rPr lang="es-ES" sz="2800" dirty="0"/>
              <a:t> </a:t>
            </a:r>
            <a:r>
              <a:rPr lang="es-ES" sz="2800" dirty="0" err="1"/>
              <a:t>abnormal</a:t>
            </a:r>
            <a:r>
              <a:rPr lang="es-ES" sz="2800" dirty="0"/>
              <a:t>  pada </a:t>
            </a:r>
            <a:r>
              <a:rPr lang="es-ES" sz="2800" dirty="0" err="1"/>
              <a:t>wajah</a:t>
            </a:r>
            <a:r>
              <a:rPr lang="es-ES" sz="2800" dirty="0"/>
              <a:t>, mata, </a:t>
            </a:r>
            <a:r>
              <a:rPr lang="es-ES" sz="2800" dirty="0" err="1"/>
              <a:t>mulut</a:t>
            </a:r>
            <a:r>
              <a:rPr lang="es-ES" sz="2800" dirty="0"/>
              <a:t>, </a:t>
            </a:r>
            <a:r>
              <a:rPr lang="es-ES" sz="2800" dirty="0" err="1"/>
              <a:t>lidah</a:t>
            </a:r>
            <a:r>
              <a:rPr lang="es-ES" sz="2800" dirty="0"/>
              <a:t> dan </a:t>
            </a:r>
            <a:r>
              <a:rPr lang="es-ES" sz="2800" dirty="0" err="1"/>
              <a:t>ekstrimitas</a:t>
            </a:r>
            <a:r>
              <a:rPr lang="es-ES" sz="2800" dirty="0"/>
              <a:t> </a:t>
            </a:r>
            <a:endParaRPr lang="sv-SE" sz="2800" dirty="0"/>
          </a:p>
          <a:p>
            <a:pPr>
              <a:lnSpc>
                <a:spcPct val="90000"/>
              </a:lnSpc>
            </a:pPr>
            <a:r>
              <a:rPr lang="sv-SE" sz="2800" dirty="0"/>
              <a:t>Ekstensi atau fleksi tonik ekstremitas, gerakan seperti mengayuh sepeda, mata berkedip, berputar, juling.</a:t>
            </a:r>
          </a:p>
          <a:p>
            <a:pPr>
              <a:lnSpc>
                <a:spcPct val="90000"/>
              </a:lnSpc>
            </a:pPr>
            <a:r>
              <a:rPr lang="sv-SE" sz="2800" dirty="0"/>
              <a:t>Tangisan melingking dengan nada tinggi, sukar berhenti.  </a:t>
            </a:r>
          </a:p>
          <a:p>
            <a:pPr>
              <a:lnSpc>
                <a:spcPct val="90000"/>
              </a:lnSpc>
            </a:pPr>
            <a:r>
              <a:rPr lang="sv-SE" sz="2800" dirty="0"/>
              <a:t>Perubahan status kesadaran, apnea, ikterus, ubun-ubun besar </a:t>
            </a:r>
            <a:r>
              <a:rPr lang="sv-SE" sz="2800" dirty="0" smtClean="0"/>
              <a:t>mem</a:t>
            </a:r>
            <a:r>
              <a:rPr lang="id-ID" sz="2800" dirty="0" smtClean="0"/>
              <a:t>n</a:t>
            </a:r>
            <a:r>
              <a:rPr lang="sv-SE" sz="2800" dirty="0" smtClean="0"/>
              <a:t>onjol</a:t>
            </a:r>
            <a:r>
              <a:rPr lang="sv-SE" sz="2800" dirty="0"/>
              <a:t>, suhu tubuh tidak normal.</a:t>
            </a:r>
            <a:r>
              <a:rPr lang="en-US" sz="2800" dirty="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46</a:t>
            </a:fld>
            <a:endParaRPr lang="id-ID"/>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Grp="1" noChangeArrowheads="1"/>
          </p:cNvSpPr>
          <p:nvPr>
            <p:ph type="title"/>
          </p:nvPr>
        </p:nvSpPr>
        <p:spPr>
          <a:xfrm>
            <a:off x="1000100" y="427038"/>
            <a:ext cx="7686700" cy="792162"/>
          </a:xfrm>
          <a:noFill/>
          <a:ln/>
        </p:spPr>
        <p:txBody>
          <a:bodyPr/>
          <a:lstStyle/>
          <a:p>
            <a:r>
              <a:rPr lang="en-US" sz="3600" dirty="0"/>
              <a:t>DIAGNOSIS</a:t>
            </a:r>
          </a:p>
        </p:txBody>
      </p:sp>
      <p:sp>
        <p:nvSpPr>
          <p:cNvPr id="89091" name="Rectangle 3"/>
          <p:cNvSpPr>
            <a:spLocks noGrp="1" noChangeArrowheads="1"/>
          </p:cNvSpPr>
          <p:nvPr>
            <p:ph sz="quarter" idx="1"/>
          </p:nvPr>
        </p:nvSpPr>
        <p:spPr>
          <a:xfrm>
            <a:off x="1000100" y="1341438"/>
            <a:ext cx="7686700" cy="4906962"/>
          </a:xfrm>
        </p:spPr>
        <p:txBody>
          <a:bodyPr/>
          <a:lstStyle/>
          <a:p>
            <a:pPr>
              <a:lnSpc>
                <a:spcPct val="90000"/>
              </a:lnSpc>
              <a:buFontTx/>
              <a:buNone/>
            </a:pPr>
            <a:r>
              <a:rPr lang="en-US" sz="2800" b="1" dirty="0" err="1"/>
              <a:t>Spasme</a:t>
            </a:r>
            <a:r>
              <a:rPr lang="en-US" sz="2800" b="1" dirty="0"/>
              <a:t>:</a:t>
            </a:r>
            <a:endParaRPr lang="en-US" sz="2800" dirty="0"/>
          </a:p>
          <a:p>
            <a:pPr>
              <a:lnSpc>
                <a:spcPct val="90000"/>
              </a:lnSpc>
            </a:pPr>
            <a:r>
              <a:rPr lang="en-US" sz="2800" dirty="0" err="1"/>
              <a:t>Bayi</a:t>
            </a:r>
            <a:r>
              <a:rPr lang="en-US" sz="2800" dirty="0"/>
              <a:t> </a:t>
            </a:r>
            <a:r>
              <a:rPr lang="en-US" sz="2800" dirty="0" err="1"/>
              <a:t>tetap</a:t>
            </a:r>
            <a:r>
              <a:rPr lang="en-US" sz="2800" dirty="0"/>
              <a:t> </a:t>
            </a:r>
            <a:r>
              <a:rPr lang="en-US" sz="2800" dirty="0" err="1"/>
              <a:t>sadar</a:t>
            </a:r>
            <a:r>
              <a:rPr lang="en-US" sz="2800" dirty="0"/>
              <a:t>, </a:t>
            </a:r>
            <a:r>
              <a:rPr lang="en-US" sz="2800" dirty="0" err="1"/>
              <a:t>menangis</a:t>
            </a:r>
            <a:r>
              <a:rPr lang="en-US" sz="2800" dirty="0"/>
              <a:t> </a:t>
            </a:r>
            <a:r>
              <a:rPr lang="en-US" sz="2800" dirty="0" err="1"/>
              <a:t>kesakitan</a:t>
            </a:r>
            <a:endParaRPr lang="en-US" sz="2800" dirty="0"/>
          </a:p>
          <a:p>
            <a:pPr>
              <a:lnSpc>
                <a:spcPct val="90000"/>
              </a:lnSpc>
            </a:pPr>
            <a:r>
              <a:rPr lang="en-US" sz="2800" dirty="0" err="1"/>
              <a:t>Trismus</a:t>
            </a:r>
            <a:r>
              <a:rPr lang="en-US" sz="2800" dirty="0"/>
              <a:t>, </a:t>
            </a:r>
            <a:r>
              <a:rPr lang="en-US" sz="2800" dirty="0" err="1"/>
              <a:t>kekakuan</a:t>
            </a:r>
            <a:r>
              <a:rPr lang="en-US" sz="2800" dirty="0"/>
              <a:t> </a:t>
            </a:r>
            <a:r>
              <a:rPr lang="en-US" sz="2800" dirty="0" err="1"/>
              <a:t>otot</a:t>
            </a:r>
            <a:r>
              <a:rPr lang="en-US" sz="2800" dirty="0"/>
              <a:t> </a:t>
            </a:r>
            <a:r>
              <a:rPr lang="en-US" sz="2800" dirty="0" err="1"/>
              <a:t>mulut</a:t>
            </a:r>
            <a:r>
              <a:rPr lang="en-US" sz="2800" dirty="0"/>
              <a:t>, </a:t>
            </a:r>
            <a:r>
              <a:rPr lang="en-US" sz="2800" dirty="0" err="1"/>
              <a:t>rahang</a:t>
            </a:r>
            <a:r>
              <a:rPr lang="en-US" sz="2800" dirty="0"/>
              <a:t> </a:t>
            </a:r>
            <a:r>
              <a:rPr lang="en-US" sz="2800" dirty="0" err="1"/>
              <a:t>kaku</a:t>
            </a:r>
            <a:r>
              <a:rPr lang="en-US" sz="2800" dirty="0"/>
              <a:t>, </a:t>
            </a:r>
            <a:r>
              <a:rPr lang="en-US" sz="2800" dirty="0" err="1"/>
              <a:t>mulut</a:t>
            </a:r>
            <a:r>
              <a:rPr lang="en-US" sz="2800" dirty="0"/>
              <a:t> </a:t>
            </a:r>
            <a:r>
              <a:rPr lang="en-US" sz="2800" dirty="0" err="1"/>
              <a:t>tidak</a:t>
            </a:r>
            <a:r>
              <a:rPr lang="en-US" sz="2800" dirty="0"/>
              <a:t> </a:t>
            </a:r>
            <a:r>
              <a:rPr lang="en-US" sz="2800" dirty="0" err="1"/>
              <a:t>dapat</a:t>
            </a:r>
            <a:r>
              <a:rPr lang="en-US" sz="2800" dirty="0"/>
              <a:t> </a:t>
            </a:r>
            <a:r>
              <a:rPr lang="en-US" sz="2800" dirty="0" err="1"/>
              <a:t>dibuka</a:t>
            </a:r>
            <a:r>
              <a:rPr lang="en-US" sz="2800" dirty="0"/>
              <a:t>, </a:t>
            </a:r>
            <a:r>
              <a:rPr lang="en-US" sz="2800" dirty="0" err="1"/>
              <a:t>bibir</a:t>
            </a:r>
            <a:r>
              <a:rPr lang="en-US" sz="2800" dirty="0"/>
              <a:t> </a:t>
            </a:r>
            <a:r>
              <a:rPr lang="en-US" sz="2800" dirty="0" err="1"/>
              <a:t>mencucu</a:t>
            </a:r>
            <a:r>
              <a:rPr lang="en-US" sz="2800" dirty="0"/>
              <a:t>.</a:t>
            </a:r>
            <a:endParaRPr lang="sv-SE" sz="2800" dirty="0"/>
          </a:p>
          <a:p>
            <a:pPr>
              <a:lnSpc>
                <a:spcPct val="90000"/>
              </a:lnSpc>
            </a:pPr>
            <a:r>
              <a:rPr lang="sv-SE" sz="2800" dirty="0"/>
              <a:t>Opistotonus, kekakuan pada ekstremitas, perut, kontraksi otot tidak terkendali. </a:t>
            </a:r>
            <a:r>
              <a:rPr lang="en-US" sz="2800" dirty="0" err="1"/>
              <a:t>Dipicu</a:t>
            </a:r>
            <a:r>
              <a:rPr lang="en-US" sz="2800" dirty="0"/>
              <a:t> </a:t>
            </a:r>
            <a:r>
              <a:rPr lang="en-US" sz="2800" dirty="0" err="1"/>
              <a:t>oleh</a:t>
            </a:r>
            <a:r>
              <a:rPr lang="en-US" sz="2800" dirty="0"/>
              <a:t> </a:t>
            </a:r>
            <a:r>
              <a:rPr lang="en-US" sz="2800" dirty="0" err="1"/>
              <a:t>kebisingan</a:t>
            </a:r>
            <a:r>
              <a:rPr lang="en-US" sz="2800" dirty="0"/>
              <a:t>, </a:t>
            </a:r>
            <a:r>
              <a:rPr lang="en-US" sz="2800" dirty="0" err="1"/>
              <a:t>cahaya</a:t>
            </a:r>
            <a:r>
              <a:rPr lang="en-US" sz="2800" dirty="0"/>
              <a:t>, </a:t>
            </a:r>
            <a:r>
              <a:rPr lang="en-US" sz="2800" dirty="0" err="1"/>
              <a:t>atau</a:t>
            </a:r>
            <a:r>
              <a:rPr lang="en-US" sz="2800" dirty="0"/>
              <a:t> </a:t>
            </a:r>
            <a:r>
              <a:rPr lang="en-US" sz="2800" dirty="0" err="1"/>
              <a:t>prosedur</a:t>
            </a:r>
            <a:r>
              <a:rPr lang="en-US" sz="2800" dirty="0"/>
              <a:t> </a:t>
            </a:r>
            <a:r>
              <a:rPr lang="en-US" sz="2800" dirty="0" err="1"/>
              <a:t>diagnostik</a:t>
            </a:r>
            <a:r>
              <a:rPr lang="en-US" sz="2800" dirty="0"/>
              <a:t>.</a:t>
            </a:r>
          </a:p>
          <a:p>
            <a:pPr>
              <a:lnSpc>
                <a:spcPct val="90000"/>
              </a:lnSpc>
            </a:pPr>
            <a:r>
              <a:rPr lang="en-US" sz="2800" dirty="0" err="1"/>
              <a:t>Infeksi</a:t>
            </a:r>
            <a:r>
              <a:rPr lang="en-US" sz="2800" dirty="0"/>
              <a:t> </a:t>
            </a:r>
            <a:r>
              <a:rPr lang="en-US" sz="2800" dirty="0" err="1"/>
              <a:t>tali</a:t>
            </a:r>
            <a:r>
              <a:rPr lang="en-US" sz="2800" dirty="0"/>
              <a:t> </a:t>
            </a:r>
            <a:r>
              <a:rPr lang="en-US" sz="2800" dirty="0" err="1"/>
              <a:t>pusat</a:t>
            </a:r>
            <a:r>
              <a:rPr lang="en-US" sz="2800" dirty="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47</a:t>
            </a:fld>
            <a:endParaRPr lang="id-ID"/>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341" name="Group 229"/>
          <p:cNvGraphicFramePr>
            <a:graphicFrameLocks noGrp="1"/>
          </p:cNvGraphicFramePr>
          <p:nvPr/>
        </p:nvGraphicFramePr>
        <p:xfrm>
          <a:off x="304800" y="304800"/>
          <a:ext cx="8610600" cy="5790248"/>
        </p:xfrm>
        <a:graphic>
          <a:graphicData uri="http://schemas.openxmlformats.org/drawingml/2006/table">
            <a:tbl>
              <a:tblPr/>
              <a:tblGrid>
                <a:gridCol w="2292350"/>
                <a:gridCol w="2673350"/>
                <a:gridCol w="1828800"/>
                <a:gridCol w="1816100"/>
              </a:tblGrid>
              <a:tr h="261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Anamnesis </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 diagnosis lain</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Kemungkinan</a:t>
                      </a:r>
                      <a:r>
                        <a:rPr kumimoji="0" lang="en-US"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diagnosis</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r>
              <a:tr h="563563">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 pos="1828800" algn="l"/>
                          <a:tab pos="2286000" algn="l"/>
                          <a:tab pos="2743200" algn="l"/>
                          <a:tab pos="3200400" algn="l"/>
                          <a:tab pos="3657600" algn="l"/>
                          <a:tab pos="4114800" algn="l"/>
                          <a:tab pos="4572000" algn="l"/>
                          <a:tab pos="5029200" algn="l"/>
                          <a:tab pos="5486400" algn="l"/>
                          <a:tab pos="594360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Timbul saat lahir sampai dengan hari ke 3</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 pos="1828800" algn="l"/>
                          <a:tab pos="2286000" algn="l"/>
                          <a:tab pos="2743200" algn="l"/>
                          <a:tab pos="3200400" algn="l"/>
                          <a:tab pos="3657600" algn="l"/>
                          <a:tab pos="4114800" algn="l"/>
                          <a:tab pos="4572000" algn="l"/>
                          <a:tab pos="5029200" algn="l"/>
                          <a:tab pos="5486400" algn="l"/>
                          <a:tab pos="5943600" algn="l"/>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Riwayat</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ibu</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Diabetes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Kejang, tremor, letargi atau tidak sadar </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Bayi kecil (&lt; 2,500 g atau umur kehamilan &lt; 37 mg)</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Bayi sangat besar (berat lahir &gt; 4,000 g)</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Kadar </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glukose</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darah</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kurang</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dari</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45 mg/</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dL</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(2.6 </a:t>
                      </a:r>
                      <a:r>
                        <a:rPr kumimoji="0" lang="en-US" sz="1800" b="0" i="1"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mmol</a:t>
                      </a:r>
                      <a:r>
                        <a:rPr kumimoji="0" lang="en-US" sz="1800" b="0" i="1"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/L)</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en-GB" sz="1800" b="1"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Hipoglikemia</a:t>
                      </a:r>
                      <a:r>
                        <a:rPr kumimoji="0" lang="en-GB"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endParaRPr kumimoji="0" lang="en-GB"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r h="3138488">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762000" algn="l"/>
                          <a:tab pos="171450" algn="l"/>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Ibu</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imunisasi</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tetanus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toksoid</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17145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Malas minum sebe-lumnya normal</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171450" algn="l"/>
                        </a:tabLst>
                      </a:pPr>
                      <a:r>
                        <a:rPr kumimoji="0" lang="sv-SE"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Timbul hari ke 3-14</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171450" algn="l"/>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Lahir</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di</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rumah</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dengan</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lingkungan</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kurang</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higienis</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171450" algn="l"/>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Olesan</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bahan</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steril</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pada</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tali</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pusat</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Spasme</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Infeksi</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tali</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pusat</a:t>
                      </a:r>
                      <a:r>
                        <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en-GB" sz="1800" b="1"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rPr>
                        <a:t>Tetanus </a:t>
                      </a:r>
                      <a:r>
                        <a:rPr kumimoji="0" lang="en-GB" sz="1800" b="1" i="0" u="none" strike="noStrike" cap="none" normalizeH="0" baseline="0" dirty="0" err="1" smtClean="0">
                          <a:ln>
                            <a:noFill/>
                          </a:ln>
                          <a:solidFill>
                            <a:srgbClr val="FF0000"/>
                          </a:solidFill>
                          <a:effectLst/>
                          <a:latin typeface="Calibri" pitchFamily="34" charset="0"/>
                          <a:ea typeface="Times New Roman" pitchFamily="18" charset="0"/>
                          <a:cs typeface="Calibri" pitchFamily="34" charset="0"/>
                        </a:rPr>
                        <a:t>neonatorum</a:t>
                      </a:r>
                      <a:endParaRPr kumimoji="0" lang="en-US" sz="1800" b="0" i="0" u="none" strike="noStrike" cap="none" normalizeH="0" baseline="0" dirty="0" smtClean="0">
                        <a:ln>
                          <a:noFill/>
                        </a:ln>
                        <a:solidFill>
                          <a:srgbClr val="FF0000"/>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bl>
          </a:graphicData>
        </a:graphic>
      </p:graphicFrame>
      <p:sp>
        <p:nvSpPr>
          <p:cNvPr id="3" name="Slide Number Placeholder 2"/>
          <p:cNvSpPr>
            <a:spLocks noGrp="1"/>
          </p:cNvSpPr>
          <p:nvPr>
            <p:ph type="sldNum" sz="quarter" idx="12"/>
          </p:nvPr>
        </p:nvSpPr>
        <p:spPr/>
        <p:txBody>
          <a:bodyPr/>
          <a:lstStyle/>
          <a:p>
            <a:fld id="{4E3FC2A4-3D22-49F8-8435-A7A702B78892}" type="slidenum">
              <a:rPr lang="id-ID" smtClean="0"/>
              <a:pPr/>
              <a:t>48</a:t>
            </a:fld>
            <a:endParaRPr lang="id-ID"/>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14" name="Group 54"/>
          <p:cNvGraphicFramePr>
            <a:graphicFrameLocks noGrp="1"/>
          </p:cNvGraphicFramePr>
          <p:nvPr/>
        </p:nvGraphicFramePr>
        <p:xfrm>
          <a:off x="304800" y="304800"/>
          <a:ext cx="8534400" cy="5790883"/>
        </p:xfrm>
        <a:graphic>
          <a:graphicData uri="http://schemas.openxmlformats.org/drawingml/2006/table">
            <a:tbl>
              <a:tblPr/>
              <a:tblGrid>
                <a:gridCol w="2219325"/>
                <a:gridCol w="2703513"/>
                <a:gridCol w="1811337"/>
                <a:gridCol w="1800225"/>
              </a:tblGrid>
              <a:tr h="261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Anamnesis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 diagnosis lain</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Kemungkinan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diagnosis</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r>
              <a:tr h="439738">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Timbul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pada</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hari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2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lebih</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sadar</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1"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Ubun-ubun</a:t>
                      </a:r>
                      <a:r>
                        <a:rPr kumimoji="0" lang="en-US" sz="18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1"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besar</a:t>
                      </a:r>
                      <a:r>
                        <a:rPr kumimoji="0" lang="en-US" sz="18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1"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membonjol</a:t>
                      </a:r>
                      <a:r>
                        <a:rPr kumimoji="0" lang="en-US" sz="18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Letargi</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Sepsis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sv-SE"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Curiga meningitis </a:t>
                      </a: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(tangani meningitis dan obati kejang)</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r h="3687763">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Riwayat resusitasi pada saat lahir atau bayi tidak bernapas minimal satu menit sesudah lahir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Timbul pada hari ke 1 sampai ke 4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Persalinan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dengan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penyulit</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misal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partus</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lama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gawat</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janin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sadar</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Layuh</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letargi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Gangguan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napas</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Suhu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normal</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Mengantuk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aktivitas</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menurun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Iritabel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rewel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8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Asfiksia</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neonatorum</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dan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Trauma </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obati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dan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tangani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asfiksia</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neonatorum</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bl>
          </a:graphicData>
        </a:graphic>
      </p:graphicFrame>
      <p:sp>
        <p:nvSpPr>
          <p:cNvPr id="3" name="Slide Number Placeholder 2"/>
          <p:cNvSpPr>
            <a:spLocks noGrp="1"/>
          </p:cNvSpPr>
          <p:nvPr>
            <p:ph type="sldNum" sz="quarter" idx="12"/>
          </p:nvPr>
        </p:nvSpPr>
        <p:spPr/>
        <p:txBody>
          <a:bodyPr/>
          <a:lstStyle/>
          <a:p>
            <a:fld id="{4E3FC2A4-3D22-49F8-8435-A7A702B78892}" type="slidenum">
              <a:rPr lang="id-ID" smtClean="0"/>
              <a:pPr/>
              <a:t>49</a:t>
            </a:fld>
            <a:endParaRPr lang="id-ID"/>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233" name="Group 49"/>
          <p:cNvGraphicFramePr>
            <a:graphicFrameLocks noGrp="1"/>
          </p:cNvGraphicFramePr>
          <p:nvPr/>
        </p:nvGraphicFramePr>
        <p:xfrm>
          <a:off x="304800" y="304800"/>
          <a:ext cx="8534400" cy="5826443"/>
        </p:xfrm>
        <a:graphic>
          <a:graphicData uri="http://schemas.openxmlformats.org/drawingml/2006/table">
            <a:tbl>
              <a:tblPr/>
              <a:tblGrid>
                <a:gridCol w="2219325"/>
                <a:gridCol w="2581275"/>
                <a:gridCol w="1752600"/>
                <a:gridCol w="1981200"/>
              </a:tblGrid>
              <a:tr h="2619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Anamnesis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Pemeriksaan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 diagnosis lain</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Kemungkinan</a:t>
                      </a: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diagnosis</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A50021">
                        <a:alpha val="50000"/>
                      </a:srgbClr>
                    </a:solidFill>
                  </a:tcPr>
                </a:tc>
              </a:tr>
              <a:tr h="2179638">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Timbul pada hari ke 1 sampai 7</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Kondisi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bayi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mendadak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memburuk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Mendadak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pucat</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762000" algn="l"/>
                          <a:tab pos="-457200" algn="l"/>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tidak</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sadar</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457200" algn="l"/>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Bayi</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kecil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berat</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lahir</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&lt; 2500 g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atau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umur</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kehamilan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&lt; 37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minggu</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457200" algn="l"/>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Gangguan</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napas</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berat</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id-ID" sz="1800" b="0" i="0" u="none" strike="noStrike" cap="none" normalizeH="0" baseline="0" smtClean="0">
                        <a:ln>
                          <a:noFill/>
                        </a:ln>
                        <a:solidFill>
                          <a:schemeClr val="tx1"/>
                        </a:solidFill>
                        <a:effectLst/>
                        <a:latin typeface="Calibri" pitchFamily="34"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es-E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Perdarahan</a:t>
                      </a:r>
                      <a:r>
                        <a:rPr kumimoji="0" lang="es-E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s-ES"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intraventrikular</a:t>
                      </a:r>
                      <a:r>
                        <a:rPr kumimoji="0" lang="es-ES"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s-E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Nilai</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dan </a:t>
                      </a:r>
                      <a:r>
                        <a:rPr kumimoji="0" lang="es-E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tangani</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s-E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perdarahan</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dan juga </a:t>
                      </a:r>
                      <a:r>
                        <a:rPr kumimoji="0" lang="es-E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asfiksia</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s-E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neonatorum</a:t>
                      </a:r>
                      <a:r>
                        <a:rPr kumimoji="0" lang="es-E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r h="3006725">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Ikterus hebat timbul pada hari ke 2</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Ensefalopati timbul pada hari ke 3 - 7 </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171450" algn="l"/>
                        </a:tabLst>
                      </a:pPr>
                      <a:r>
                        <a:rPr kumimoji="0" lang="sv-SE"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Ikterus hebat yang tidak atau terlambat diobati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Times New Roman" pitchFamily="18" charset="0"/>
                        <a:buChar char=""/>
                        <a:tabLst>
                          <a:tab pos="-762000" algn="l"/>
                          <a:tab pos="-457200" algn="l"/>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Times New Roman" pitchFamily="18" charset="0"/>
                        <a:buChar char=""/>
                        <a:tabLst>
                          <a:tab pos="-762000" algn="l"/>
                          <a:tab pos="-457200" algn="l"/>
                          <a:tab pos="17145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Opistotonus</a:t>
                      </a:r>
                      <a:endPar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762000" algn="l"/>
                          <a:tab pos="-457200" algn="l"/>
                          <a:tab pos="0" algn="l"/>
                        </a:tabLst>
                      </a:pP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Hasil</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tes</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Coombs </a:t>
                      </a:r>
                      <a:r>
                        <a:rPr kumimoji="0" lang="en-US"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positif</a:t>
                      </a:r>
                      <a:r>
                        <a:rPr kumimoji="0" lang="en-US"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762000" algn="l"/>
                          <a:tab pos="-457200" algn="l"/>
                          <a:tab pos="0" algn="l"/>
                          <a:tab pos="152400" algn="l"/>
                        </a:tabLst>
                      </a:pPr>
                      <a:r>
                        <a:rPr kumimoji="0" lang="en-GB"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Ensefalopati</a:t>
                      </a:r>
                      <a:r>
                        <a:rPr kumimoji="0" lang="en-GB"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bilirubin</a:t>
                      </a:r>
                      <a:r>
                        <a:rPr kumimoji="0" lang="en-GB"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(Kern- </a:t>
                      </a:r>
                      <a:r>
                        <a:rPr kumimoji="0" lang="en-GB" sz="1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ikterus</a:t>
                      </a:r>
                      <a:r>
                        <a:rPr kumimoji="0" lang="en-GB" sz="1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obati</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kejang</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dan</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tangani</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Ensefalopati</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GB" sz="18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bilirubin</a:t>
                      </a:r>
                      <a:r>
                        <a:rPr kumimoji="0" lang="en-GB" sz="1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6600">
                        <a:alpha val="50000"/>
                      </a:srgbClr>
                    </a:solidFill>
                  </a:tcPr>
                </a:tc>
              </a:tr>
            </a:tbl>
          </a:graphicData>
        </a:graphic>
      </p:graphicFrame>
      <p:sp>
        <p:nvSpPr>
          <p:cNvPr id="3" name="Slide Number Placeholder 2"/>
          <p:cNvSpPr>
            <a:spLocks noGrp="1"/>
          </p:cNvSpPr>
          <p:nvPr>
            <p:ph type="sldNum" sz="quarter" idx="12"/>
          </p:nvPr>
        </p:nvSpPr>
        <p:spPr/>
        <p:txBody>
          <a:bodyPr/>
          <a:lstStyle/>
          <a:p>
            <a:fld id="{4E3FC2A4-3D22-49F8-8435-A7A702B78892}" type="slidenum">
              <a:rPr lang="id-ID" smtClean="0"/>
              <a:pPr/>
              <a:t>50</a:t>
            </a:fld>
            <a:endParaRPr lang="id-ID"/>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571472" y="427038"/>
            <a:ext cx="8115328" cy="868362"/>
          </a:xfrm>
        </p:spPr>
        <p:txBody>
          <a:bodyPr/>
          <a:lstStyle/>
          <a:p>
            <a:r>
              <a:rPr lang="en-US" b="1" dirty="0">
                <a:solidFill>
                  <a:srgbClr val="FF0000"/>
                </a:solidFill>
              </a:rPr>
              <a:t>MANAJEMEN UMUM</a:t>
            </a:r>
          </a:p>
        </p:txBody>
      </p:sp>
      <p:sp>
        <p:nvSpPr>
          <p:cNvPr id="91139" name="Rectangle 3"/>
          <p:cNvSpPr>
            <a:spLocks noGrp="1" noChangeArrowheads="1"/>
          </p:cNvSpPr>
          <p:nvPr>
            <p:ph sz="quarter" idx="1"/>
          </p:nvPr>
        </p:nvSpPr>
        <p:spPr>
          <a:xfrm>
            <a:off x="714348" y="1417638"/>
            <a:ext cx="7972452" cy="4830762"/>
          </a:xfrm>
        </p:spPr>
        <p:txBody>
          <a:bodyPr/>
          <a:lstStyle/>
          <a:p>
            <a:pPr>
              <a:lnSpc>
                <a:spcPct val="95000"/>
              </a:lnSpc>
              <a:buFontTx/>
              <a:buNone/>
            </a:pPr>
            <a:r>
              <a:rPr lang="es-ES" sz="2400" b="1" dirty="0" err="1"/>
              <a:t>Medikamentosa</a:t>
            </a:r>
            <a:endParaRPr lang="en-US" sz="2400" dirty="0"/>
          </a:p>
          <a:p>
            <a:pPr>
              <a:lnSpc>
                <a:spcPct val="95000"/>
              </a:lnSpc>
            </a:pPr>
            <a:r>
              <a:rPr lang="es-ES" sz="2400" b="1" dirty="0"/>
              <a:t>Fenobarbital</a:t>
            </a:r>
            <a:r>
              <a:rPr lang="es-ES" sz="2400" dirty="0"/>
              <a:t> 20 mg/kg </a:t>
            </a:r>
            <a:r>
              <a:rPr lang="es-ES" sz="2400" dirty="0" err="1"/>
              <a:t>berat</a:t>
            </a:r>
            <a:r>
              <a:rPr lang="es-ES" sz="2400" dirty="0"/>
              <a:t> </a:t>
            </a:r>
            <a:r>
              <a:rPr lang="es-ES" sz="2400" dirty="0" err="1"/>
              <a:t>badan</a:t>
            </a:r>
            <a:r>
              <a:rPr lang="es-ES" sz="2400" dirty="0"/>
              <a:t> </a:t>
            </a:r>
            <a:r>
              <a:rPr lang="es-ES" sz="2400" dirty="0" err="1"/>
              <a:t>intra</a:t>
            </a:r>
            <a:r>
              <a:rPr lang="es-ES" sz="2400" dirty="0"/>
              <a:t> vena </a:t>
            </a:r>
            <a:r>
              <a:rPr lang="es-ES" sz="2400" dirty="0" err="1"/>
              <a:t>dalam</a:t>
            </a:r>
            <a:r>
              <a:rPr lang="es-ES" sz="2400" dirty="0"/>
              <a:t> </a:t>
            </a:r>
            <a:r>
              <a:rPr lang="es-ES" sz="2400" dirty="0" err="1"/>
              <a:t>waktu</a:t>
            </a:r>
            <a:r>
              <a:rPr lang="es-ES" sz="2400" dirty="0"/>
              <a:t> 5 </a:t>
            </a:r>
            <a:r>
              <a:rPr lang="es-ES" sz="2400" dirty="0" err="1"/>
              <a:t>menit</a:t>
            </a:r>
            <a:r>
              <a:rPr lang="es-ES" sz="2400" dirty="0"/>
              <a:t>, </a:t>
            </a:r>
            <a:r>
              <a:rPr lang="es-ES" sz="2400" dirty="0" err="1"/>
              <a:t>jika</a:t>
            </a:r>
            <a:r>
              <a:rPr lang="es-ES" sz="2400" dirty="0"/>
              <a:t> </a:t>
            </a:r>
            <a:r>
              <a:rPr lang="es-ES" sz="2400" dirty="0" err="1"/>
              <a:t>kejang</a:t>
            </a:r>
            <a:r>
              <a:rPr lang="es-ES" sz="2400" dirty="0"/>
              <a:t> </a:t>
            </a:r>
            <a:r>
              <a:rPr lang="es-ES" sz="2400" dirty="0" err="1"/>
              <a:t>tidak</a:t>
            </a:r>
            <a:r>
              <a:rPr lang="es-ES" sz="2400" dirty="0"/>
              <a:t> </a:t>
            </a:r>
            <a:r>
              <a:rPr lang="es-ES" sz="2400" dirty="0" err="1"/>
              <a:t>berhenti</a:t>
            </a:r>
            <a:r>
              <a:rPr lang="es-ES" sz="2400" dirty="0"/>
              <a:t> </a:t>
            </a:r>
            <a:r>
              <a:rPr lang="es-ES" sz="2400" dirty="0" err="1"/>
              <a:t>dapat</a:t>
            </a:r>
            <a:r>
              <a:rPr lang="es-ES" sz="2400" dirty="0"/>
              <a:t> </a:t>
            </a:r>
            <a:r>
              <a:rPr lang="es-ES" sz="2400" dirty="0" err="1"/>
              <a:t>diulang</a:t>
            </a:r>
            <a:r>
              <a:rPr lang="es-ES" sz="2400" dirty="0"/>
              <a:t> </a:t>
            </a:r>
            <a:r>
              <a:rPr lang="es-ES" sz="2400" dirty="0" err="1"/>
              <a:t>dengan</a:t>
            </a:r>
            <a:r>
              <a:rPr lang="es-ES" sz="2400" dirty="0"/>
              <a:t> dosis 10 mg/kg </a:t>
            </a:r>
            <a:r>
              <a:rPr lang="es-ES" sz="2400" dirty="0" err="1"/>
              <a:t>berat</a:t>
            </a:r>
            <a:r>
              <a:rPr lang="es-ES" sz="2400" dirty="0"/>
              <a:t> </a:t>
            </a:r>
            <a:r>
              <a:rPr lang="es-ES" sz="2400" dirty="0" err="1"/>
              <a:t>badan</a:t>
            </a:r>
            <a:r>
              <a:rPr lang="es-ES" sz="2400" dirty="0"/>
              <a:t> </a:t>
            </a:r>
            <a:r>
              <a:rPr lang="es-ES" sz="2400" dirty="0" err="1"/>
              <a:t>sebanyak</a:t>
            </a:r>
            <a:r>
              <a:rPr lang="es-ES" sz="2400" dirty="0"/>
              <a:t> 2 </a:t>
            </a:r>
            <a:r>
              <a:rPr lang="es-ES" sz="2400" dirty="0" err="1"/>
              <a:t>kali</a:t>
            </a:r>
            <a:r>
              <a:rPr lang="es-ES" sz="2400" dirty="0"/>
              <a:t> </a:t>
            </a:r>
            <a:r>
              <a:rPr lang="es-ES" sz="2400" dirty="0" err="1"/>
              <a:t>dengan</a:t>
            </a:r>
            <a:r>
              <a:rPr lang="es-ES" sz="2400" dirty="0"/>
              <a:t> </a:t>
            </a:r>
            <a:r>
              <a:rPr lang="es-ES" sz="2400" dirty="0" err="1"/>
              <a:t>selang</a:t>
            </a:r>
            <a:r>
              <a:rPr lang="es-ES" sz="2400" dirty="0"/>
              <a:t> </a:t>
            </a:r>
            <a:r>
              <a:rPr lang="es-ES" sz="2400" dirty="0" err="1"/>
              <a:t>waktu</a:t>
            </a:r>
            <a:r>
              <a:rPr lang="es-ES" sz="2400" dirty="0"/>
              <a:t> 30 </a:t>
            </a:r>
            <a:r>
              <a:rPr lang="es-ES" sz="2400" dirty="0" err="1"/>
              <a:t>menit</a:t>
            </a:r>
            <a:r>
              <a:rPr lang="es-ES" sz="2400" dirty="0"/>
              <a:t>. </a:t>
            </a:r>
            <a:r>
              <a:rPr lang="sv-SE" sz="2400" dirty="0"/>
              <a:t>Jika tidak tersedia jalur intravena dan atau tidak tersedia sediaan obat intravena, maka dapat diberikan intramuskuler </a:t>
            </a:r>
          </a:p>
          <a:p>
            <a:pPr>
              <a:lnSpc>
                <a:spcPct val="95000"/>
              </a:lnSpc>
            </a:pPr>
            <a:r>
              <a:rPr lang="sv-SE" sz="2400" dirty="0"/>
              <a:t>Bila kejang berlanjut diberikan fenitoin 20 mg/kg berat badan intravena dalam larutan garam fisiologis dengan kecepatan 1mg/kgberat badan / menit.</a:t>
            </a:r>
            <a:endParaRPr lang="en-US" sz="2400" b="1" dirty="0"/>
          </a:p>
          <a:p>
            <a:pPr>
              <a:lnSpc>
                <a:spcPct val="95000"/>
              </a:lnSpc>
              <a:buFontTx/>
              <a:buNone/>
            </a:pPr>
            <a:endParaRPr lang="en-US" sz="2400" b="1" dirty="0"/>
          </a:p>
        </p:txBody>
      </p:sp>
      <p:sp>
        <p:nvSpPr>
          <p:cNvPr id="4" name="Slide Number Placeholder 3"/>
          <p:cNvSpPr>
            <a:spLocks noGrp="1"/>
          </p:cNvSpPr>
          <p:nvPr>
            <p:ph type="sldNum" sz="quarter" idx="12"/>
          </p:nvPr>
        </p:nvSpPr>
        <p:spPr/>
        <p:txBody>
          <a:bodyPr/>
          <a:lstStyle/>
          <a:p>
            <a:fld id="{4E3FC2A4-3D22-49F8-8435-A7A702B78892}" type="slidenum">
              <a:rPr lang="id-ID" smtClean="0"/>
              <a:pPr/>
              <a:t>51</a:t>
            </a:fld>
            <a:endParaRPr lang="id-ID"/>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en-US" b="1" dirty="0">
                <a:solidFill>
                  <a:srgbClr val="FF0000"/>
                </a:solidFill>
              </a:rPr>
              <a:t>MANAJEMEN UMUM</a:t>
            </a:r>
          </a:p>
        </p:txBody>
      </p:sp>
      <p:sp>
        <p:nvSpPr>
          <p:cNvPr id="101379" name="Rectangle 3"/>
          <p:cNvSpPr>
            <a:spLocks noGrp="1" noChangeArrowheads="1"/>
          </p:cNvSpPr>
          <p:nvPr>
            <p:ph sz="quarter" idx="1"/>
          </p:nvPr>
        </p:nvSpPr>
        <p:spPr>
          <a:xfrm>
            <a:off x="914400" y="1571612"/>
            <a:ext cx="7772400" cy="4448188"/>
          </a:xfrm>
        </p:spPr>
        <p:txBody>
          <a:bodyPr/>
          <a:lstStyle/>
          <a:p>
            <a:r>
              <a:rPr lang="en-US" sz="2400" dirty="0" err="1" smtClean="0"/>
              <a:t>Fenobarbital</a:t>
            </a:r>
            <a:r>
              <a:rPr lang="en-US" sz="2400" dirty="0" smtClean="0"/>
              <a:t> </a:t>
            </a:r>
            <a:r>
              <a:rPr lang="en-US" sz="2400" dirty="0"/>
              <a:t>3-5 mg/ kg BB /</a:t>
            </a:r>
            <a:r>
              <a:rPr lang="en-US" sz="2400" dirty="0" err="1"/>
              <a:t>hari</a:t>
            </a:r>
            <a:r>
              <a:rPr lang="en-US" sz="2400" dirty="0"/>
              <a:t>, </a:t>
            </a:r>
            <a:r>
              <a:rPr lang="en-US" sz="2400" dirty="0" err="1"/>
              <a:t>dosis</a:t>
            </a:r>
            <a:r>
              <a:rPr lang="en-US" sz="2400" dirty="0"/>
              <a:t> </a:t>
            </a:r>
            <a:r>
              <a:rPr lang="en-US" sz="2400" dirty="0" err="1"/>
              <a:t>tunggal</a:t>
            </a:r>
            <a:r>
              <a:rPr lang="en-US" sz="2400" dirty="0"/>
              <a:t> </a:t>
            </a:r>
            <a:r>
              <a:rPr lang="en-US" sz="2400" dirty="0" err="1"/>
              <a:t>atau</a:t>
            </a:r>
            <a:r>
              <a:rPr lang="en-US" sz="2400" dirty="0"/>
              <a:t> </a:t>
            </a:r>
            <a:r>
              <a:rPr lang="en-US" sz="2400" dirty="0" err="1"/>
              <a:t>terbagi</a:t>
            </a:r>
            <a:r>
              <a:rPr lang="en-US" sz="2400" dirty="0"/>
              <a:t> </a:t>
            </a:r>
            <a:r>
              <a:rPr lang="en-US" sz="2400" dirty="0" err="1"/>
              <a:t>tiap</a:t>
            </a:r>
            <a:r>
              <a:rPr lang="en-US" sz="2400" dirty="0"/>
              <a:t> 12 jam </a:t>
            </a:r>
            <a:r>
              <a:rPr lang="en-US" sz="2400" dirty="0" err="1"/>
              <a:t>secara</a:t>
            </a:r>
            <a:r>
              <a:rPr lang="en-US" sz="2400" dirty="0"/>
              <a:t> </a:t>
            </a:r>
            <a:r>
              <a:rPr lang="en-US" sz="2400" dirty="0" err="1"/>
              <a:t>intravena</a:t>
            </a:r>
            <a:r>
              <a:rPr lang="en-US" sz="2400" dirty="0"/>
              <a:t> </a:t>
            </a:r>
            <a:r>
              <a:rPr lang="en-US" sz="2400" dirty="0" err="1"/>
              <a:t>atau</a:t>
            </a:r>
            <a:r>
              <a:rPr lang="en-US" sz="2400" dirty="0"/>
              <a:t> per oral. </a:t>
            </a:r>
            <a:r>
              <a:rPr lang="en-US" sz="2400" dirty="0" err="1"/>
              <a:t>Sampai</a:t>
            </a:r>
            <a:r>
              <a:rPr lang="en-US" sz="2400" dirty="0"/>
              <a:t> </a:t>
            </a:r>
            <a:r>
              <a:rPr lang="en-US" sz="2400" dirty="0" err="1"/>
              <a:t>bebas</a:t>
            </a:r>
            <a:r>
              <a:rPr lang="en-US" sz="2400" dirty="0"/>
              <a:t> </a:t>
            </a:r>
            <a:r>
              <a:rPr lang="en-US" sz="2400" dirty="0" err="1"/>
              <a:t>kejang</a:t>
            </a:r>
            <a:r>
              <a:rPr lang="en-US" sz="2400" dirty="0"/>
              <a:t> 7 </a:t>
            </a:r>
            <a:r>
              <a:rPr lang="en-US" sz="2400" dirty="0" err="1"/>
              <a:t>hari</a:t>
            </a:r>
            <a:r>
              <a:rPr lang="en-US" sz="2400" dirty="0"/>
              <a:t>.</a:t>
            </a:r>
            <a:endParaRPr lang="sv-SE" sz="2400" dirty="0"/>
          </a:p>
          <a:p>
            <a:r>
              <a:rPr lang="sv-SE" sz="2400" dirty="0"/>
              <a:t>Fenitoin 4-8 mg/kg/ hari intravena atau per oral. dosis terbagi dua atau tiga</a:t>
            </a:r>
            <a:r>
              <a:rPr lang="en-US" sz="2400" dirty="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52</a:t>
            </a:fld>
            <a:endParaRPr lang="id-ID"/>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8" name="Rectangle 4"/>
          <p:cNvSpPr>
            <a:spLocks noGrp="1" noChangeArrowheads="1"/>
          </p:cNvSpPr>
          <p:nvPr>
            <p:ph type="title"/>
          </p:nvPr>
        </p:nvSpPr>
        <p:spPr/>
        <p:txBody>
          <a:bodyPr/>
          <a:lstStyle/>
          <a:p>
            <a:r>
              <a:rPr lang="en-US"/>
              <a:t>Spasme/ tetanus</a:t>
            </a:r>
          </a:p>
        </p:txBody>
      </p:sp>
      <p:sp>
        <p:nvSpPr>
          <p:cNvPr id="103429" name="Rectangle 5"/>
          <p:cNvSpPr>
            <a:spLocks noGrp="1" noChangeArrowheads="1"/>
          </p:cNvSpPr>
          <p:nvPr>
            <p:ph sz="quarter" idx="1"/>
          </p:nvPr>
        </p:nvSpPr>
        <p:spPr/>
        <p:txBody>
          <a:bodyPr/>
          <a:lstStyle/>
          <a:p>
            <a:pPr>
              <a:lnSpc>
                <a:spcPct val="90000"/>
              </a:lnSpc>
            </a:pPr>
            <a:r>
              <a:rPr lang="en-US" sz="2600"/>
              <a:t>Berikan Diazepam 10mg/kg BB/ hari dengan drip selama 24 jam atau bolus IV tiap 3 jam, maksimum 40 mg/ kg/hari</a:t>
            </a:r>
            <a:endParaRPr lang="sv-SE" sz="2600"/>
          </a:p>
          <a:p>
            <a:pPr>
              <a:lnSpc>
                <a:spcPct val="90000"/>
              </a:lnSpc>
            </a:pPr>
            <a:r>
              <a:rPr lang="sv-SE" sz="2600"/>
              <a:t>Bila frekuensi napas kurang 30 kali per menit, hentikan pemberian obat meskipun bayi masih mengalami spasme.</a:t>
            </a:r>
          </a:p>
          <a:p>
            <a:pPr>
              <a:lnSpc>
                <a:spcPct val="90000"/>
              </a:lnSpc>
            </a:pPr>
            <a:r>
              <a:rPr lang="sv-SE" sz="2600"/>
              <a:t>Bila tali pusat merah dan membengkak, mengeluarkan pus atau berbau busuk obati untuk infeksi tali pusat.</a:t>
            </a:r>
            <a:endParaRPr lang="en-US" sz="2600"/>
          </a:p>
        </p:txBody>
      </p:sp>
      <p:sp>
        <p:nvSpPr>
          <p:cNvPr id="4" name="Slide Number Placeholder 3"/>
          <p:cNvSpPr>
            <a:spLocks noGrp="1"/>
          </p:cNvSpPr>
          <p:nvPr>
            <p:ph type="sldNum" sz="quarter" idx="12"/>
          </p:nvPr>
        </p:nvSpPr>
        <p:spPr/>
        <p:txBody>
          <a:bodyPr/>
          <a:lstStyle/>
          <a:p>
            <a:fld id="{4E3FC2A4-3D22-49F8-8435-A7A702B78892}" type="slidenum">
              <a:rPr lang="id-ID" smtClean="0"/>
              <a:pPr/>
              <a:t>53</a:t>
            </a:fld>
            <a:endParaRPr lang="id-ID"/>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2" name="Rectangle 4"/>
          <p:cNvSpPr>
            <a:spLocks noGrp="1" noChangeArrowheads="1"/>
          </p:cNvSpPr>
          <p:nvPr>
            <p:ph type="title"/>
          </p:nvPr>
        </p:nvSpPr>
        <p:spPr/>
        <p:txBody>
          <a:bodyPr/>
          <a:lstStyle/>
          <a:p>
            <a:r>
              <a:rPr lang="en-US"/>
              <a:t>Spasme/ tetanus</a:t>
            </a:r>
          </a:p>
        </p:txBody>
      </p:sp>
      <p:sp>
        <p:nvSpPr>
          <p:cNvPr id="104453" name="Rectangle 5"/>
          <p:cNvSpPr>
            <a:spLocks noGrp="1" noChangeArrowheads="1"/>
          </p:cNvSpPr>
          <p:nvPr>
            <p:ph sz="quarter" idx="1"/>
          </p:nvPr>
        </p:nvSpPr>
        <p:spPr/>
        <p:txBody>
          <a:bodyPr/>
          <a:lstStyle/>
          <a:p>
            <a:r>
              <a:rPr lang="en-US" sz="2800"/>
              <a:t>Berikan pada bayi:</a:t>
            </a:r>
          </a:p>
          <a:p>
            <a:pPr lvl="1"/>
            <a:r>
              <a:rPr lang="en-US" sz="2500"/>
              <a:t>Human Tetanus Immunoglobin 500 IU IM, bila tersedia, atau beri sepadanannya, antitoksin tetanus 5,000 IU IM</a:t>
            </a:r>
            <a:endParaRPr lang="sv-SE" sz="2500"/>
          </a:p>
          <a:p>
            <a:pPr lvl="1"/>
            <a:r>
              <a:rPr lang="sv-SE" sz="2500"/>
              <a:t>Toksoid Tetanus IM pada tempat yg berbeda dg tempat pemberian antitoksin </a:t>
            </a:r>
          </a:p>
          <a:p>
            <a:pPr lvl="1"/>
            <a:r>
              <a:rPr lang="sv-SE" sz="2500"/>
              <a:t>Benzyl Penicillin G 100,000 IU/kg BB IV atau IM dua kali sehari selama tujuh hari</a:t>
            </a:r>
          </a:p>
        </p:txBody>
      </p:sp>
      <p:sp>
        <p:nvSpPr>
          <p:cNvPr id="4" name="Slide Number Placeholder 3"/>
          <p:cNvSpPr>
            <a:spLocks noGrp="1"/>
          </p:cNvSpPr>
          <p:nvPr>
            <p:ph type="sldNum" sz="quarter" idx="12"/>
          </p:nvPr>
        </p:nvSpPr>
        <p:spPr/>
        <p:txBody>
          <a:bodyPr/>
          <a:lstStyle/>
          <a:p>
            <a:fld id="{4E3FC2A4-3D22-49F8-8435-A7A702B78892}" type="slidenum">
              <a:rPr lang="id-ID" smtClean="0"/>
              <a:pPr/>
              <a:t>54</a:t>
            </a:fld>
            <a:endParaRPr lang="id-ID"/>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Spasme/ tetanus</a:t>
            </a:r>
          </a:p>
        </p:txBody>
      </p:sp>
      <p:sp>
        <p:nvSpPr>
          <p:cNvPr id="108547" name="Rectangle 3"/>
          <p:cNvSpPr>
            <a:spLocks noGrp="1" noChangeArrowheads="1"/>
          </p:cNvSpPr>
          <p:nvPr>
            <p:ph sz="quarter" idx="1"/>
          </p:nvPr>
        </p:nvSpPr>
        <p:spPr/>
        <p:txBody>
          <a:bodyPr/>
          <a:lstStyle/>
          <a:p>
            <a:r>
              <a:rPr lang="sv-SE" sz="2800"/>
              <a:t>Anjurkan  ibunya untuk mendapat Toksoid Tetanus 0.5 ml (untuk melindunginya dan bayi yg dikandung berikutnya) dan kembali bulan depan untuk pemberian dosis ke dua.</a:t>
            </a:r>
          </a:p>
          <a:p>
            <a:r>
              <a:rPr lang="sv-SE" sz="2800"/>
              <a:t>Pada kasus perdarah subdural, trauma SSP dan hidrosefalus diperlukan tindakan bedah, dapat dirujuk.</a:t>
            </a:r>
            <a:r>
              <a:rPr lang="en-US" sz="280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55</a:t>
            </a:fld>
            <a:endParaRPr lang="id-ID"/>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1071538" y="503238"/>
            <a:ext cx="7615262" cy="715962"/>
          </a:xfrm>
        </p:spPr>
        <p:txBody>
          <a:bodyPr/>
          <a:lstStyle/>
          <a:p>
            <a:r>
              <a:rPr lang="en-US" sz="3600" b="1" dirty="0">
                <a:solidFill>
                  <a:srgbClr val="FF0000"/>
                </a:solidFill>
              </a:rPr>
              <a:t>TERAPI SUPORTIF</a:t>
            </a:r>
          </a:p>
        </p:txBody>
      </p:sp>
      <p:sp>
        <p:nvSpPr>
          <p:cNvPr id="98307" name="Rectangle 3"/>
          <p:cNvSpPr>
            <a:spLocks noGrp="1" noChangeArrowheads="1"/>
          </p:cNvSpPr>
          <p:nvPr>
            <p:ph sz="quarter" idx="1"/>
          </p:nvPr>
        </p:nvSpPr>
        <p:spPr>
          <a:xfrm>
            <a:off x="785786" y="1447800"/>
            <a:ext cx="7901014" cy="4678363"/>
          </a:xfrm>
        </p:spPr>
        <p:txBody>
          <a:bodyPr/>
          <a:lstStyle/>
          <a:p>
            <a:pPr>
              <a:lnSpc>
                <a:spcPct val="95000"/>
              </a:lnSpc>
            </a:pPr>
            <a:r>
              <a:rPr lang="en-US" sz="2300" dirty="0" err="1"/>
              <a:t>Menjaga</a:t>
            </a:r>
            <a:r>
              <a:rPr lang="en-US" sz="2300" dirty="0"/>
              <a:t> </a:t>
            </a:r>
            <a:r>
              <a:rPr lang="en-US" sz="2300" dirty="0" err="1"/>
              <a:t>patensi</a:t>
            </a:r>
            <a:r>
              <a:rPr lang="en-US" sz="2300" dirty="0"/>
              <a:t> </a:t>
            </a:r>
            <a:r>
              <a:rPr lang="en-US" sz="2300" dirty="0" err="1"/>
              <a:t>jalan</a:t>
            </a:r>
            <a:r>
              <a:rPr lang="en-US" sz="2300" dirty="0"/>
              <a:t> </a:t>
            </a:r>
            <a:r>
              <a:rPr lang="en-US" sz="2300" dirty="0" err="1"/>
              <a:t>napas</a:t>
            </a:r>
            <a:r>
              <a:rPr lang="en-US" sz="2300" dirty="0"/>
              <a:t> </a:t>
            </a:r>
            <a:r>
              <a:rPr lang="en-US" sz="2300" dirty="0" err="1"/>
              <a:t>dan</a:t>
            </a:r>
            <a:r>
              <a:rPr lang="en-US" sz="2300" dirty="0"/>
              <a:t> </a:t>
            </a:r>
            <a:r>
              <a:rPr lang="en-US" sz="2300" dirty="0" err="1"/>
              <a:t>pemberian</a:t>
            </a:r>
            <a:r>
              <a:rPr lang="en-US" sz="2300" dirty="0"/>
              <a:t> </a:t>
            </a:r>
            <a:r>
              <a:rPr lang="en-US" sz="2300" dirty="0" err="1"/>
              <a:t>oksigen</a:t>
            </a:r>
            <a:r>
              <a:rPr lang="en-US" sz="2300" dirty="0"/>
              <a:t> </a:t>
            </a:r>
            <a:r>
              <a:rPr lang="en-US" sz="2300" dirty="0" err="1"/>
              <a:t>untuk</a:t>
            </a:r>
            <a:r>
              <a:rPr lang="en-US" sz="2300" dirty="0"/>
              <a:t> </a:t>
            </a:r>
            <a:r>
              <a:rPr lang="en-US" sz="2300" dirty="0" err="1"/>
              <a:t>mencegah</a:t>
            </a:r>
            <a:r>
              <a:rPr lang="en-US" sz="2300" dirty="0"/>
              <a:t> </a:t>
            </a:r>
            <a:r>
              <a:rPr lang="en-US" sz="2300" dirty="0" err="1"/>
              <a:t>hipoksia</a:t>
            </a:r>
            <a:r>
              <a:rPr lang="en-US" sz="2300" dirty="0"/>
              <a:t> </a:t>
            </a:r>
            <a:r>
              <a:rPr lang="en-US" sz="2300" dirty="0" err="1"/>
              <a:t>otak</a:t>
            </a:r>
            <a:r>
              <a:rPr lang="en-US" sz="2300" dirty="0"/>
              <a:t> yang </a:t>
            </a:r>
            <a:r>
              <a:rPr lang="en-US" sz="2300" dirty="0" err="1"/>
              <a:t>berlanjut</a:t>
            </a:r>
            <a:r>
              <a:rPr lang="en-US" sz="2300" dirty="0"/>
              <a:t>.</a:t>
            </a:r>
            <a:endParaRPr lang="sv-SE" sz="2300" dirty="0"/>
          </a:p>
          <a:p>
            <a:pPr>
              <a:lnSpc>
                <a:spcPct val="95000"/>
              </a:lnSpc>
            </a:pPr>
            <a:r>
              <a:rPr lang="sv-SE" sz="2300" dirty="0"/>
              <a:t>Pasang jalur IV dan beri cairan IV dengan dosis rumat serta tunjangan  nutrisi adekuat</a:t>
            </a:r>
          </a:p>
          <a:p>
            <a:pPr>
              <a:lnSpc>
                <a:spcPct val="95000"/>
              </a:lnSpc>
            </a:pPr>
            <a:r>
              <a:rPr lang="sv-SE" sz="2300" dirty="0"/>
              <a:t>Mengurangi rangsang suara, cahaya maupun tindakan invasif untuk menghindari bangkitan kejang pada penderita tetanus, pasang pipa nasogastrik dan beri ASI peras diantara spasme. Mulai dengan jumlah setengah kebutuhan per hari dan pelan-pelan dinaikkan jumlah ASI yang diberikan sehingga tercapai jumlah yang diperlukan</a:t>
            </a:r>
            <a:r>
              <a:rPr lang="en-US" sz="2300" dirty="0"/>
              <a:t> </a:t>
            </a:r>
          </a:p>
        </p:txBody>
      </p:sp>
      <p:sp>
        <p:nvSpPr>
          <p:cNvPr id="4" name="Slide Number Placeholder 3"/>
          <p:cNvSpPr>
            <a:spLocks noGrp="1"/>
          </p:cNvSpPr>
          <p:nvPr>
            <p:ph type="sldNum" sz="quarter" idx="12"/>
          </p:nvPr>
        </p:nvSpPr>
        <p:spPr/>
        <p:txBody>
          <a:bodyPr/>
          <a:lstStyle/>
          <a:p>
            <a:fld id="{4E3FC2A4-3D22-49F8-8435-A7A702B78892}" type="slidenum">
              <a:rPr lang="id-ID" smtClean="0"/>
              <a:pPr/>
              <a:t>56</a:t>
            </a:fld>
            <a:endParaRPr lang="id-ID"/>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E3FC2A4-3D22-49F8-8435-A7A702B78892}" type="slidenum">
              <a:rPr lang="id-ID" smtClean="0"/>
              <a:pPr/>
              <a:t>57</a:t>
            </a:fld>
            <a:endParaRPr lang="id-ID"/>
          </a:p>
        </p:txBody>
      </p:sp>
      <p:sp>
        <p:nvSpPr>
          <p:cNvPr id="99332" name="Rectangle 4"/>
          <p:cNvSpPr>
            <a:spLocks noGrp="1" noChangeArrowheads="1"/>
          </p:cNvSpPr>
          <p:nvPr>
            <p:ph type="ctrTitle" idx="4294967295"/>
          </p:nvPr>
        </p:nvSpPr>
        <p:spPr>
          <a:xfrm>
            <a:off x="1571604" y="2143116"/>
            <a:ext cx="5572164" cy="1470025"/>
          </a:xfrm>
        </p:spPr>
        <p:txBody>
          <a:bodyPr/>
          <a:lstStyle/>
          <a:p>
            <a:pPr algn="ctr"/>
            <a:r>
              <a:rPr lang="en-US" b="1" dirty="0">
                <a:solidFill>
                  <a:srgbClr val="FF0000"/>
                </a:solidFill>
                <a:cs typeface="Calibri" pitchFamily="34" charset="0"/>
              </a:rPr>
              <a:t>TERIMA KASIH</a:t>
            </a:r>
            <a:br>
              <a:rPr lang="en-US" b="1" dirty="0">
                <a:solidFill>
                  <a:srgbClr val="FF0000"/>
                </a:solidFill>
                <a:cs typeface="Calibri" pitchFamily="34" charset="0"/>
              </a:rPr>
            </a:br>
            <a:r>
              <a:rPr lang="en-US" b="1" dirty="0" err="1">
                <a:solidFill>
                  <a:srgbClr val="FF0000"/>
                </a:solidFill>
                <a:cs typeface="Calibri" pitchFamily="34" charset="0"/>
              </a:rPr>
              <a:t>atas</a:t>
            </a:r>
            <a:r>
              <a:rPr lang="en-US" b="1" dirty="0">
                <a:solidFill>
                  <a:srgbClr val="FF0000"/>
                </a:solidFill>
                <a:cs typeface="Calibri" pitchFamily="34" charset="0"/>
              </a:rPr>
              <a:t> </a:t>
            </a:r>
            <a:r>
              <a:rPr lang="en-US" b="1" dirty="0" err="1">
                <a:solidFill>
                  <a:srgbClr val="FF0000"/>
                </a:solidFill>
                <a:cs typeface="Calibri" pitchFamily="34" charset="0"/>
              </a:rPr>
              <a:t>perhatian</a:t>
            </a:r>
            <a:r>
              <a:rPr lang="en-US" b="1" dirty="0">
                <a:solidFill>
                  <a:srgbClr val="FF0000"/>
                </a:solidFill>
                <a:cs typeface="Calibri" pitchFamily="34" charset="0"/>
              </a:rPr>
              <a:t> </a:t>
            </a:r>
            <a:r>
              <a:rPr lang="en-US" b="1" dirty="0" err="1">
                <a:solidFill>
                  <a:srgbClr val="FF0000"/>
                </a:solidFill>
                <a:cs typeface="Calibri" pitchFamily="34" charset="0"/>
              </a:rPr>
              <a:t>anda</a:t>
            </a:r>
            <a:endParaRPr lang="en-US" b="1" dirty="0">
              <a:solidFill>
                <a:srgbClr val="FF0000"/>
              </a:solidFill>
              <a:cs typeface="Calibri"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756</TotalTime>
  <Words>2137</Words>
  <Application>Microsoft Office PowerPoint</Application>
  <PresentationFormat>On-screen Show (4:3)</PresentationFormat>
  <Paragraphs>391</Paragraphs>
  <Slides>57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59" baseType="lpstr">
      <vt:lpstr>Equity</vt:lpstr>
      <vt:lpstr>Bitmap Image</vt:lpstr>
      <vt:lpstr>NEONATUS RISIKO TINGGI</vt:lpstr>
      <vt:lpstr>Pokok Bahasan</vt:lpstr>
      <vt:lpstr>1. BBLR</vt:lpstr>
      <vt:lpstr>Batasan BBLR</vt:lpstr>
      <vt:lpstr>Faktor-faktor yang berhub. Dgn BBLR</vt:lpstr>
      <vt:lpstr>Lanjutan</vt:lpstr>
      <vt:lpstr>Klasifikasi BBLR</vt:lpstr>
      <vt:lpstr>Lanjutan</vt:lpstr>
      <vt:lpstr>Asuhan BBLR yang Tepat Guna </vt:lpstr>
      <vt:lpstr>Posisi Perawatan BBLR</vt:lpstr>
      <vt:lpstr>B. Pemberian ASI</vt:lpstr>
      <vt:lpstr>Posisi Perlekatan yang benar</vt:lpstr>
      <vt:lpstr>Slide 13</vt:lpstr>
      <vt:lpstr>D. Pemberian Imunisasi</vt:lpstr>
      <vt:lpstr>2. Asfiksia Neonatorum </vt:lpstr>
      <vt:lpstr>Slide 16</vt:lpstr>
      <vt:lpstr>Slide 17</vt:lpstr>
      <vt:lpstr>Slide 18</vt:lpstr>
      <vt:lpstr>Slide 19</vt:lpstr>
      <vt:lpstr>Slide 20</vt:lpstr>
      <vt:lpstr>Slide 21</vt:lpstr>
      <vt:lpstr>Slide 22</vt:lpstr>
      <vt:lpstr>Slide 23</vt:lpstr>
      <vt:lpstr>3. Ikterus </vt:lpstr>
      <vt:lpstr>Slide 25</vt:lpstr>
      <vt:lpstr>Slide 26</vt:lpstr>
      <vt:lpstr>Ikterus Patologis</vt:lpstr>
      <vt:lpstr>Etiologi</vt:lpstr>
      <vt:lpstr>Patologi</vt:lpstr>
      <vt:lpstr>Tatalaksana</vt:lpstr>
      <vt:lpstr>Slide 31</vt:lpstr>
      <vt:lpstr>Slide 32</vt:lpstr>
      <vt:lpstr>4. Perdarahan Tali Pusat</vt:lpstr>
      <vt:lpstr>PENGERTIAN</vt:lpstr>
      <vt:lpstr>PENYEBAB</vt:lpstr>
      <vt:lpstr>PENATALAKSANAAN</vt:lpstr>
      <vt:lpstr>Slide 37</vt:lpstr>
      <vt:lpstr>5. Kejang Pada Bayi</vt:lpstr>
      <vt:lpstr>BATASAN</vt:lpstr>
      <vt:lpstr>PRINSIP DASAR</vt:lpstr>
      <vt:lpstr>Slide 41</vt:lpstr>
      <vt:lpstr>LANGKAH PROMOTIF / PREVENTIF</vt:lpstr>
      <vt:lpstr>LANGKAH PROMOTIF / PREVENTIF</vt:lpstr>
      <vt:lpstr>DIAGNOSIS</vt:lpstr>
      <vt:lpstr>DIAGNOSIS</vt:lpstr>
      <vt:lpstr>DIAGNOSIS</vt:lpstr>
      <vt:lpstr>DIAGNOSIS</vt:lpstr>
      <vt:lpstr>Slide 48</vt:lpstr>
      <vt:lpstr>Slide 49</vt:lpstr>
      <vt:lpstr>Slide 50</vt:lpstr>
      <vt:lpstr>MANAJEMEN UMUM</vt:lpstr>
      <vt:lpstr>MANAJEMEN UMUM</vt:lpstr>
      <vt:lpstr>Spasme/ tetanus</vt:lpstr>
      <vt:lpstr>Spasme/ tetanus</vt:lpstr>
      <vt:lpstr>Spasme/ tetanus</vt:lpstr>
      <vt:lpstr>TERAPI SUPORTIF</vt:lpstr>
      <vt:lpstr>TERIMA KASIH atas perhatian anda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Toshiba</dc:creator>
  <cp:lastModifiedBy>Toshiba</cp:lastModifiedBy>
  <cp:revision>48</cp:revision>
  <dcterms:created xsi:type="dcterms:W3CDTF">2012-01-24T23:12:13Z</dcterms:created>
  <dcterms:modified xsi:type="dcterms:W3CDTF">2014-11-09T02:47:37Z</dcterms:modified>
</cp:coreProperties>
</file>